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3"/>
  </p:notesMasterIdLst>
  <p:sldIdLst>
    <p:sldId id="256" r:id="rId2"/>
    <p:sldId id="258" r:id="rId3"/>
    <p:sldId id="259" r:id="rId4"/>
    <p:sldId id="260" r:id="rId5"/>
    <p:sldId id="261" r:id="rId6"/>
    <p:sldId id="262" r:id="rId7"/>
    <p:sldId id="263" r:id="rId8"/>
    <p:sldId id="264" r:id="rId9"/>
    <p:sldId id="266" r:id="rId10"/>
    <p:sldId id="265" r:id="rId11"/>
    <p:sldId id="267" r:id="rId12"/>
    <p:sldId id="268" r:id="rId13"/>
    <p:sldId id="269" r:id="rId14"/>
    <p:sldId id="270" r:id="rId15"/>
    <p:sldId id="271" r:id="rId16"/>
    <p:sldId id="272" r:id="rId17"/>
    <p:sldId id="273" r:id="rId18"/>
    <p:sldId id="274" r:id="rId19"/>
    <p:sldId id="278" r:id="rId20"/>
    <p:sldId id="276" r:id="rId21"/>
    <p:sldId id="275"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E5F0AAD-0162-4215-91C8-7C77DF6EE655}" v="14" dt="2022-11-08T11:07:46.852"/>
  </p1510:revLst>
</p1510:revInfo>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660"/>
  </p:normalViewPr>
  <p:slideViewPr>
    <p:cSldViewPr snapToGrid="0">
      <p:cViewPr varScale="1">
        <p:scale>
          <a:sx n="82" d="100"/>
          <a:sy n="82" d="100"/>
        </p:scale>
        <p:origin x="186" y="45"/>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egine Metz" userId="79c88acb40be3fc8" providerId="LiveId" clId="{CE5F0AAD-0162-4215-91C8-7C77DF6EE655}"/>
    <pc:docChg chg="undo custSel modSld">
      <pc:chgData name="Regine Metz" userId="79c88acb40be3fc8" providerId="LiveId" clId="{CE5F0AAD-0162-4215-91C8-7C77DF6EE655}" dt="2022-11-08T11:11:16.948" v="132" actId="20577"/>
      <pc:docMkLst>
        <pc:docMk/>
      </pc:docMkLst>
      <pc:sldChg chg="modSp mod">
        <pc:chgData name="Regine Metz" userId="79c88acb40be3fc8" providerId="LiveId" clId="{CE5F0AAD-0162-4215-91C8-7C77DF6EE655}" dt="2022-11-08T11:07:46.852" v="128"/>
        <pc:sldMkLst>
          <pc:docMk/>
          <pc:sldMk cId="3082821454" sldId="256"/>
        </pc:sldMkLst>
        <pc:spChg chg="mod">
          <ac:chgData name="Regine Metz" userId="79c88acb40be3fc8" providerId="LiveId" clId="{CE5F0AAD-0162-4215-91C8-7C77DF6EE655}" dt="2022-11-08T11:07:46.852" v="128"/>
          <ac:spMkLst>
            <pc:docMk/>
            <pc:sldMk cId="3082821454" sldId="256"/>
            <ac:spMk id="2" creationId="{299F2AAD-81F2-47CE-A0F4-C6501F8358CE}"/>
          </ac:spMkLst>
        </pc:spChg>
        <pc:spChg chg="mod">
          <ac:chgData name="Regine Metz" userId="79c88acb40be3fc8" providerId="LiveId" clId="{CE5F0AAD-0162-4215-91C8-7C77DF6EE655}" dt="2022-11-08T11:07:46.852" v="128"/>
          <ac:spMkLst>
            <pc:docMk/>
            <pc:sldMk cId="3082821454" sldId="256"/>
            <ac:spMk id="3" creationId="{5BDB3C2A-AECB-4624-AB0C-B33108316C97}"/>
          </ac:spMkLst>
        </pc:spChg>
      </pc:sldChg>
      <pc:sldChg chg="modSp mod">
        <pc:chgData name="Regine Metz" userId="79c88acb40be3fc8" providerId="LiveId" clId="{CE5F0AAD-0162-4215-91C8-7C77DF6EE655}" dt="2022-11-08T11:07:46.852" v="128"/>
        <pc:sldMkLst>
          <pc:docMk/>
          <pc:sldMk cId="3254091117" sldId="258"/>
        </pc:sldMkLst>
        <pc:spChg chg="mod">
          <ac:chgData name="Regine Metz" userId="79c88acb40be3fc8" providerId="LiveId" clId="{CE5F0AAD-0162-4215-91C8-7C77DF6EE655}" dt="2022-11-08T11:07:46.852" v="128"/>
          <ac:spMkLst>
            <pc:docMk/>
            <pc:sldMk cId="3254091117" sldId="258"/>
            <ac:spMk id="2" creationId="{4B9E59B3-C067-4B66-9EFD-AF44704C62DD}"/>
          </ac:spMkLst>
        </pc:spChg>
        <pc:spChg chg="mod">
          <ac:chgData name="Regine Metz" userId="79c88acb40be3fc8" providerId="LiveId" clId="{CE5F0AAD-0162-4215-91C8-7C77DF6EE655}" dt="2022-11-08T11:07:46.852" v="128"/>
          <ac:spMkLst>
            <pc:docMk/>
            <pc:sldMk cId="3254091117" sldId="258"/>
            <ac:spMk id="4" creationId="{FE3B2D79-E08C-4BA1-9033-E0AED1D6668E}"/>
          </ac:spMkLst>
        </pc:spChg>
      </pc:sldChg>
      <pc:sldChg chg="modSp">
        <pc:chgData name="Regine Metz" userId="79c88acb40be3fc8" providerId="LiveId" clId="{CE5F0AAD-0162-4215-91C8-7C77DF6EE655}" dt="2022-11-08T11:07:46.852" v="128"/>
        <pc:sldMkLst>
          <pc:docMk/>
          <pc:sldMk cId="3329116247" sldId="259"/>
        </pc:sldMkLst>
        <pc:spChg chg="mod">
          <ac:chgData name="Regine Metz" userId="79c88acb40be3fc8" providerId="LiveId" clId="{CE5F0AAD-0162-4215-91C8-7C77DF6EE655}" dt="2022-11-08T11:07:46.852" v="128"/>
          <ac:spMkLst>
            <pc:docMk/>
            <pc:sldMk cId="3329116247" sldId="259"/>
            <ac:spMk id="2" creationId="{255A5626-D0EB-4BD5-B2A2-28585A13C454}"/>
          </ac:spMkLst>
        </pc:spChg>
      </pc:sldChg>
      <pc:sldChg chg="modSp mod">
        <pc:chgData name="Regine Metz" userId="79c88acb40be3fc8" providerId="LiveId" clId="{CE5F0AAD-0162-4215-91C8-7C77DF6EE655}" dt="2022-11-08T11:01:50.276" v="4" actId="20577"/>
        <pc:sldMkLst>
          <pc:docMk/>
          <pc:sldMk cId="1413827869" sldId="260"/>
        </pc:sldMkLst>
        <pc:spChg chg="mod">
          <ac:chgData name="Regine Metz" userId="79c88acb40be3fc8" providerId="LiveId" clId="{CE5F0AAD-0162-4215-91C8-7C77DF6EE655}" dt="2022-11-08T11:01:50.276" v="4" actId="20577"/>
          <ac:spMkLst>
            <pc:docMk/>
            <pc:sldMk cId="1413827869" sldId="260"/>
            <ac:spMk id="4" creationId="{4B1F6AAB-14CC-4833-A048-9CBCB8E43A3E}"/>
          </ac:spMkLst>
        </pc:spChg>
      </pc:sldChg>
      <pc:sldChg chg="modSp mod">
        <pc:chgData name="Regine Metz" userId="79c88acb40be3fc8" providerId="LiveId" clId="{CE5F0AAD-0162-4215-91C8-7C77DF6EE655}" dt="2022-11-08T11:07:46.852" v="128"/>
        <pc:sldMkLst>
          <pc:docMk/>
          <pc:sldMk cId="1197646837" sldId="261"/>
        </pc:sldMkLst>
        <pc:spChg chg="mod">
          <ac:chgData name="Regine Metz" userId="79c88acb40be3fc8" providerId="LiveId" clId="{CE5F0AAD-0162-4215-91C8-7C77DF6EE655}" dt="2022-11-08T11:07:46.852" v="128"/>
          <ac:spMkLst>
            <pc:docMk/>
            <pc:sldMk cId="1197646837" sldId="261"/>
            <ac:spMk id="2" creationId="{34C48553-7D4E-4EF9-AF24-109467BB3CDF}"/>
          </ac:spMkLst>
        </pc:spChg>
        <pc:spChg chg="mod">
          <ac:chgData name="Regine Metz" userId="79c88acb40be3fc8" providerId="LiveId" clId="{CE5F0AAD-0162-4215-91C8-7C77DF6EE655}" dt="2022-11-08T11:07:46.852" v="128"/>
          <ac:spMkLst>
            <pc:docMk/>
            <pc:sldMk cId="1197646837" sldId="261"/>
            <ac:spMk id="4" creationId="{71814BB3-16D4-4B41-A6C4-09AF4AE950D7}"/>
          </ac:spMkLst>
        </pc:spChg>
        <pc:spChg chg="mod">
          <ac:chgData name="Regine Metz" userId="79c88acb40be3fc8" providerId="LiveId" clId="{CE5F0AAD-0162-4215-91C8-7C77DF6EE655}" dt="2022-11-08T11:07:46.852" v="128"/>
          <ac:spMkLst>
            <pc:docMk/>
            <pc:sldMk cId="1197646837" sldId="261"/>
            <ac:spMk id="6" creationId="{86E46EE7-3EE4-4EB0-BFFE-B88B8E05D17E}"/>
          </ac:spMkLst>
        </pc:spChg>
      </pc:sldChg>
      <pc:sldChg chg="modSp">
        <pc:chgData name="Regine Metz" userId="79c88acb40be3fc8" providerId="LiveId" clId="{CE5F0AAD-0162-4215-91C8-7C77DF6EE655}" dt="2022-11-08T11:07:46.852" v="128"/>
        <pc:sldMkLst>
          <pc:docMk/>
          <pc:sldMk cId="72110915" sldId="262"/>
        </pc:sldMkLst>
        <pc:spChg chg="mod">
          <ac:chgData name="Regine Metz" userId="79c88acb40be3fc8" providerId="LiveId" clId="{CE5F0AAD-0162-4215-91C8-7C77DF6EE655}" dt="2022-11-08T11:07:46.852" v="128"/>
          <ac:spMkLst>
            <pc:docMk/>
            <pc:sldMk cId="72110915" sldId="262"/>
            <ac:spMk id="3" creationId="{6C9D660E-07FA-4456-AA8F-8791889C3D12}"/>
          </ac:spMkLst>
        </pc:spChg>
      </pc:sldChg>
      <pc:sldChg chg="addSp delSp modSp mod">
        <pc:chgData name="Regine Metz" userId="79c88acb40be3fc8" providerId="LiveId" clId="{CE5F0AAD-0162-4215-91C8-7C77DF6EE655}" dt="2022-11-08T11:07:46.852" v="128"/>
        <pc:sldMkLst>
          <pc:docMk/>
          <pc:sldMk cId="2987213396" sldId="263"/>
        </pc:sldMkLst>
        <pc:spChg chg="mod">
          <ac:chgData name="Regine Metz" userId="79c88acb40be3fc8" providerId="LiveId" clId="{CE5F0AAD-0162-4215-91C8-7C77DF6EE655}" dt="2022-11-08T11:07:46.852" v="128"/>
          <ac:spMkLst>
            <pc:docMk/>
            <pc:sldMk cId="2987213396" sldId="263"/>
            <ac:spMk id="3" creationId="{6C9D660E-07FA-4456-AA8F-8791889C3D12}"/>
          </ac:spMkLst>
        </pc:spChg>
        <pc:spChg chg="mod">
          <ac:chgData name="Regine Metz" userId="79c88acb40be3fc8" providerId="LiveId" clId="{CE5F0AAD-0162-4215-91C8-7C77DF6EE655}" dt="2022-11-08T11:02:13.402" v="38" actId="20577"/>
          <ac:spMkLst>
            <pc:docMk/>
            <pc:sldMk cId="2987213396" sldId="263"/>
            <ac:spMk id="4" creationId="{403B184F-3131-473D-9242-8A84396CBBE0}"/>
          </ac:spMkLst>
        </pc:spChg>
        <pc:spChg chg="add del">
          <ac:chgData name="Regine Metz" userId="79c88acb40be3fc8" providerId="LiveId" clId="{CE5F0AAD-0162-4215-91C8-7C77DF6EE655}" dt="2022-11-08T11:03:09.516" v="41"/>
          <ac:spMkLst>
            <pc:docMk/>
            <pc:sldMk cId="2987213396" sldId="263"/>
            <ac:spMk id="5" creationId="{C1DCA431-2F85-1ADA-2797-1DC67E211157}"/>
          </ac:spMkLst>
        </pc:spChg>
        <pc:spChg chg="mod">
          <ac:chgData name="Regine Metz" userId="79c88acb40be3fc8" providerId="LiveId" clId="{CE5F0AAD-0162-4215-91C8-7C77DF6EE655}" dt="2022-11-08T11:04:10.468" v="47" actId="1076"/>
          <ac:spMkLst>
            <pc:docMk/>
            <pc:sldMk cId="2987213396" sldId="263"/>
            <ac:spMk id="7" creationId="{A2A7A865-4E80-4B09-A83C-00D292D4BAEB}"/>
          </ac:spMkLst>
        </pc:spChg>
        <pc:picChg chg="mod">
          <ac:chgData name="Regine Metz" userId="79c88acb40be3fc8" providerId="LiveId" clId="{CE5F0AAD-0162-4215-91C8-7C77DF6EE655}" dt="2022-11-08T11:04:16.298" v="49" actId="688"/>
          <ac:picMkLst>
            <pc:docMk/>
            <pc:sldMk cId="2987213396" sldId="263"/>
            <ac:picMk id="6" creationId="{4A2F7CB9-2055-459F-B304-95A34E4322B2}"/>
          </ac:picMkLst>
        </pc:picChg>
        <pc:picChg chg="add mod">
          <ac:chgData name="Regine Metz" userId="79c88acb40be3fc8" providerId="LiveId" clId="{CE5F0AAD-0162-4215-91C8-7C77DF6EE655}" dt="2022-11-08T11:03:48.682" v="45"/>
          <ac:picMkLst>
            <pc:docMk/>
            <pc:sldMk cId="2987213396" sldId="263"/>
            <ac:picMk id="8" creationId="{6A8D5E52-8761-5A21-70A3-FCE0D6F868DF}"/>
          </ac:picMkLst>
        </pc:picChg>
        <pc:picChg chg="del">
          <ac:chgData name="Regine Metz" userId="79c88acb40be3fc8" providerId="LiveId" clId="{CE5F0AAD-0162-4215-91C8-7C77DF6EE655}" dt="2022-11-08T11:02:16.541" v="39" actId="478"/>
          <ac:picMkLst>
            <pc:docMk/>
            <pc:sldMk cId="2987213396" sldId="263"/>
            <ac:picMk id="10" creationId="{D38824AE-8901-49C7-B2F1-FBC440554C4C}"/>
          </ac:picMkLst>
        </pc:picChg>
      </pc:sldChg>
      <pc:sldChg chg="modSp mod">
        <pc:chgData name="Regine Metz" userId="79c88acb40be3fc8" providerId="LiveId" clId="{CE5F0AAD-0162-4215-91C8-7C77DF6EE655}" dt="2022-11-08T11:11:06.997" v="130" actId="20577"/>
        <pc:sldMkLst>
          <pc:docMk/>
          <pc:sldMk cId="3176789241" sldId="264"/>
        </pc:sldMkLst>
        <pc:spChg chg="mod">
          <ac:chgData name="Regine Metz" userId="79c88acb40be3fc8" providerId="LiveId" clId="{CE5F0AAD-0162-4215-91C8-7C77DF6EE655}" dt="2022-11-08T11:07:46.852" v="128"/>
          <ac:spMkLst>
            <pc:docMk/>
            <pc:sldMk cId="3176789241" sldId="264"/>
            <ac:spMk id="2" creationId="{EA454607-E25E-4B4B-9A4F-196B01844195}"/>
          </ac:spMkLst>
        </pc:spChg>
        <pc:spChg chg="mod">
          <ac:chgData name="Regine Metz" userId="79c88acb40be3fc8" providerId="LiveId" clId="{CE5F0AAD-0162-4215-91C8-7C77DF6EE655}" dt="2022-11-08T11:11:06.997" v="130" actId="20577"/>
          <ac:spMkLst>
            <pc:docMk/>
            <pc:sldMk cId="3176789241" sldId="264"/>
            <ac:spMk id="4" creationId="{1855F406-95A7-4E48-BFCB-1CCACB3BE57D}"/>
          </ac:spMkLst>
        </pc:spChg>
      </pc:sldChg>
      <pc:sldChg chg="modSp mod">
        <pc:chgData name="Regine Metz" userId="79c88acb40be3fc8" providerId="LiveId" clId="{CE5F0AAD-0162-4215-91C8-7C77DF6EE655}" dt="2022-11-08T11:07:46.852" v="128"/>
        <pc:sldMkLst>
          <pc:docMk/>
          <pc:sldMk cId="2151016867" sldId="265"/>
        </pc:sldMkLst>
        <pc:spChg chg="mod">
          <ac:chgData name="Regine Metz" userId="79c88acb40be3fc8" providerId="LiveId" clId="{CE5F0AAD-0162-4215-91C8-7C77DF6EE655}" dt="2022-11-08T11:07:46.852" v="128"/>
          <ac:spMkLst>
            <pc:docMk/>
            <pc:sldMk cId="2151016867" sldId="265"/>
            <ac:spMk id="2" creationId="{2B6A1D6D-17BC-451D-96C5-6CF35509076D}"/>
          </ac:spMkLst>
        </pc:spChg>
      </pc:sldChg>
      <pc:sldChg chg="modSp">
        <pc:chgData name="Regine Metz" userId="79c88acb40be3fc8" providerId="LiveId" clId="{CE5F0AAD-0162-4215-91C8-7C77DF6EE655}" dt="2022-11-08T11:07:46.852" v="128"/>
        <pc:sldMkLst>
          <pc:docMk/>
          <pc:sldMk cId="1831612079" sldId="266"/>
        </pc:sldMkLst>
        <pc:spChg chg="mod">
          <ac:chgData name="Regine Metz" userId="79c88acb40be3fc8" providerId="LiveId" clId="{CE5F0AAD-0162-4215-91C8-7C77DF6EE655}" dt="2022-11-08T11:07:46.852" v="128"/>
          <ac:spMkLst>
            <pc:docMk/>
            <pc:sldMk cId="1831612079" sldId="266"/>
            <ac:spMk id="2" creationId="{267EDBD0-DEBE-4538-912A-411448838E99}"/>
          </ac:spMkLst>
        </pc:spChg>
      </pc:sldChg>
      <pc:sldChg chg="modSp mod">
        <pc:chgData name="Regine Metz" userId="79c88acb40be3fc8" providerId="LiveId" clId="{CE5F0AAD-0162-4215-91C8-7C77DF6EE655}" dt="2022-11-08T11:11:16.948" v="132" actId="20577"/>
        <pc:sldMkLst>
          <pc:docMk/>
          <pc:sldMk cId="916887649" sldId="267"/>
        </pc:sldMkLst>
        <pc:spChg chg="mod">
          <ac:chgData name="Regine Metz" userId="79c88acb40be3fc8" providerId="LiveId" clId="{CE5F0AAD-0162-4215-91C8-7C77DF6EE655}" dt="2022-11-08T11:07:46.852" v="128"/>
          <ac:spMkLst>
            <pc:docMk/>
            <pc:sldMk cId="916887649" sldId="267"/>
            <ac:spMk id="2" creationId="{EA454607-E25E-4B4B-9A4F-196B01844195}"/>
          </ac:spMkLst>
        </pc:spChg>
        <pc:spChg chg="mod">
          <ac:chgData name="Regine Metz" userId="79c88acb40be3fc8" providerId="LiveId" clId="{CE5F0AAD-0162-4215-91C8-7C77DF6EE655}" dt="2022-11-08T11:11:16.948" v="132" actId="20577"/>
          <ac:spMkLst>
            <pc:docMk/>
            <pc:sldMk cId="916887649" sldId="267"/>
            <ac:spMk id="4" creationId="{1855F406-95A7-4E48-BFCB-1CCACB3BE57D}"/>
          </ac:spMkLst>
        </pc:spChg>
      </pc:sldChg>
      <pc:sldChg chg="modSp">
        <pc:chgData name="Regine Metz" userId="79c88acb40be3fc8" providerId="LiveId" clId="{CE5F0AAD-0162-4215-91C8-7C77DF6EE655}" dt="2022-11-08T11:07:46.852" v="128"/>
        <pc:sldMkLst>
          <pc:docMk/>
          <pc:sldMk cId="4170574629" sldId="268"/>
        </pc:sldMkLst>
        <pc:spChg chg="mod">
          <ac:chgData name="Regine Metz" userId="79c88acb40be3fc8" providerId="LiveId" clId="{CE5F0AAD-0162-4215-91C8-7C77DF6EE655}" dt="2022-11-08T11:07:46.852" v="128"/>
          <ac:spMkLst>
            <pc:docMk/>
            <pc:sldMk cId="4170574629" sldId="268"/>
            <ac:spMk id="2" creationId="{0C42BB79-FA95-45A2-A88D-4C41B71DF39C}"/>
          </ac:spMkLst>
        </pc:spChg>
      </pc:sldChg>
      <pc:sldChg chg="modSp mod">
        <pc:chgData name="Regine Metz" userId="79c88acb40be3fc8" providerId="LiveId" clId="{CE5F0AAD-0162-4215-91C8-7C77DF6EE655}" dt="2022-11-08T11:07:46.852" v="128"/>
        <pc:sldMkLst>
          <pc:docMk/>
          <pc:sldMk cId="584440649" sldId="271"/>
        </pc:sldMkLst>
        <pc:spChg chg="mod">
          <ac:chgData name="Regine Metz" userId="79c88acb40be3fc8" providerId="LiveId" clId="{CE5F0AAD-0162-4215-91C8-7C77DF6EE655}" dt="2022-11-08T11:07:46.852" v="128"/>
          <ac:spMkLst>
            <pc:docMk/>
            <pc:sldMk cId="584440649" sldId="271"/>
            <ac:spMk id="2" creationId="{6334529E-B924-46AE-84C1-B0288159C1BF}"/>
          </ac:spMkLst>
        </pc:spChg>
        <pc:spChg chg="mod">
          <ac:chgData name="Regine Metz" userId="79c88acb40be3fc8" providerId="LiveId" clId="{CE5F0AAD-0162-4215-91C8-7C77DF6EE655}" dt="2022-11-08T11:07:46.852" v="128"/>
          <ac:spMkLst>
            <pc:docMk/>
            <pc:sldMk cId="584440649" sldId="271"/>
            <ac:spMk id="3" creationId="{058942D3-B799-414D-87C0-924D94302257}"/>
          </ac:spMkLst>
        </pc:spChg>
        <pc:spChg chg="mod">
          <ac:chgData name="Regine Metz" userId="79c88acb40be3fc8" providerId="LiveId" clId="{CE5F0AAD-0162-4215-91C8-7C77DF6EE655}" dt="2022-11-08T11:07:46.852" v="128"/>
          <ac:spMkLst>
            <pc:docMk/>
            <pc:sldMk cId="584440649" sldId="271"/>
            <ac:spMk id="5" creationId="{8B64893A-130C-45CD-82C3-4C74D048713A}"/>
          </ac:spMkLst>
        </pc:spChg>
        <pc:spChg chg="mod">
          <ac:chgData name="Regine Metz" userId="79c88acb40be3fc8" providerId="LiveId" clId="{CE5F0AAD-0162-4215-91C8-7C77DF6EE655}" dt="2022-11-08T11:07:46.852" v="128"/>
          <ac:spMkLst>
            <pc:docMk/>
            <pc:sldMk cId="584440649" sldId="271"/>
            <ac:spMk id="10" creationId="{0E582251-40A8-4178-A95C-947AC39491FF}"/>
          </ac:spMkLst>
        </pc:spChg>
      </pc:sldChg>
      <pc:sldChg chg="modSp">
        <pc:chgData name="Regine Metz" userId="79c88acb40be3fc8" providerId="LiveId" clId="{CE5F0AAD-0162-4215-91C8-7C77DF6EE655}" dt="2022-11-08T11:07:46.852" v="128"/>
        <pc:sldMkLst>
          <pc:docMk/>
          <pc:sldMk cId="4121310126" sldId="273"/>
        </pc:sldMkLst>
        <pc:spChg chg="mod">
          <ac:chgData name="Regine Metz" userId="79c88acb40be3fc8" providerId="LiveId" clId="{CE5F0AAD-0162-4215-91C8-7C77DF6EE655}" dt="2022-11-08T11:07:46.852" v="128"/>
          <ac:spMkLst>
            <pc:docMk/>
            <pc:sldMk cId="4121310126" sldId="273"/>
            <ac:spMk id="2" creationId="{525FBCDA-6A89-45B5-B7CB-7A7D61F28B09}"/>
          </ac:spMkLst>
        </pc:spChg>
        <pc:picChg chg="mod">
          <ac:chgData name="Regine Metz" userId="79c88acb40be3fc8" providerId="LiveId" clId="{CE5F0AAD-0162-4215-91C8-7C77DF6EE655}" dt="2022-11-08T11:07:46.852" v="128"/>
          <ac:picMkLst>
            <pc:docMk/>
            <pc:sldMk cId="4121310126" sldId="273"/>
            <ac:picMk id="5" creationId="{E1602D60-C85B-49BD-8892-8E069B09E1DA}"/>
          </ac:picMkLst>
        </pc:picChg>
      </pc:sldChg>
      <pc:sldChg chg="modSp">
        <pc:chgData name="Regine Metz" userId="79c88acb40be3fc8" providerId="LiveId" clId="{CE5F0AAD-0162-4215-91C8-7C77DF6EE655}" dt="2022-11-08T11:07:46.852" v="128"/>
        <pc:sldMkLst>
          <pc:docMk/>
          <pc:sldMk cId="309960711" sldId="275"/>
        </pc:sldMkLst>
        <pc:spChg chg="mod">
          <ac:chgData name="Regine Metz" userId="79c88acb40be3fc8" providerId="LiveId" clId="{CE5F0AAD-0162-4215-91C8-7C77DF6EE655}" dt="2022-11-08T11:07:46.852" v="128"/>
          <ac:spMkLst>
            <pc:docMk/>
            <pc:sldMk cId="309960711" sldId="275"/>
            <ac:spMk id="2" creationId="{B3A7F5BD-64BC-4558-8AD6-61175F0600AF}"/>
          </ac:spMkLst>
        </pc:spChg>
      </pc:sldChg>
      <pc:sldChg chg="modSp">
        <pc:chgData name="Regine Metz" userId="79c88acb40be3fc8" providerId="LiveId" clId="{CE5F0AAD-0162-4215-91C8-7C77DF6EE655}" dt="2022-11-08T11:07:46.852" v="128"/>
        <pc:sldMkLst>
          <pc:docMk/>
          <pc:sldMk cId="633177750" sldId="276"/>
        </pc:sldMkLst>
        <pc:spChg chg="mod">
          <ac:chgData name="Regine Metz" userId="79c88acb40be3fc8" providerId="LiveId" clId="{CE5F0AAD-0162-4215-91C8-7C77DF6EE655}" dt="2022-11-08T11:07:46.852" v="128"/>
          <ac:spMkLst>
            <pc:docMk/>
            <pc:sldMk cId="633177750" sldId="276"/>
            <ac:spMk id="2" creationId="{AC58707C-C330-4F33-80E6-CD14F8658176}"/>
          </ac:spMkLst>
        </pc:spChg>
      </pc:sldChg>
      <pc:sldChg chg="modSp mod">
        <pc:chgData name="Regine Metz" userId="79c88acb40be3fc8" providerId="LiveId" clId="{CE5F0AAD-0162-4215-91C8-7C77DF6EE655}" dt="2022-11-08T11:07:46.852" v="128"/>
        <pc:sldMkLst>
          <pc:docMk/>
          <pc:sldMk cId="3267860081" sldId="278"/>
        </pc:sldMkLst>
        <pc:spChg chg="mod">
          <ac:chgData name="Regine Metz" userId="79c88acb40be3fc8" providerId="LiveId" clId="{CE5F0AAD-0162-4215-91C8-7C77DF6EE655}" dt="2022-11-08T11:07:46.852" v="128"/>
          <ac:spMkLst>
            <pc:docMk/>
            <pc:sldMk cId="3267860081" sldId="278"/>
            <ac:spMk id="2" creationId="{C8DBFFBF-1F4B-4F44-8C43-7DF23F709A0C}"/>
          </ac:spMkLst>
        </pc:spChg>
        <pc:spChg chg="mod">
          <ac:chgData name="Regine Metz" userId="79c88acb40be3fc8" providerId="LiveId" clId="{CE5F0AAD-0162-4215-91C8-7C77DF6EE655}" dt="2022-11-08T11:06:04.482" v="86" actId="12"/>
          <ac:spMkLst>
            <pc:docMk/>
            <pc:sldMk cId="3267860081" sldId="278"/>
            <ac:spMk id="3" creationId="{8C00D5E7-63CA-43A6-9B90-03FBC525405A}"/>
          </ac:spMkLst>
        </pc:spChg>
        <pc:spChg chg="mod">
          <ac:chgData name="Regine Metz" userId="79c88acb40be3fc8" providerId="LiveId" clId="{CE5F0AAD-0162-4215-91C8-7C77DF6EE655}" dt="2022-11-08T11:06:15.101" v="88" actId="12"/>
          <ac:spMkLst>
            <pc:docMk/>
            <pc:sldMk cId="3267860081" sldId="278"/>
            <ac:spMk id="4" creationId="{7D99A7A2-F640-4EF8-9664-42BCC0E6063C}"/>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A5C3A0D-83C2-4641-BC52-F6C6B055E3DA}" type="datetimeFigureOut">
              <a:rPr lang="de-DE" smtClean="0"/>
              <a:t>08.11.2022</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F7AA00B-0320-43FF-898F-0DE96E27B80D}" type="slidenum">
              <a:rPr lang="de-DE" smtClean="0"/>
              <a:t>‹Nr.›</a:t>
            </a:fld>
            <a:endParaRPr lang="de-DE"/>
          </a:p>
        </p:txBody>
      </p:sp>
    </p:spTree>
    <p:extLst>
      <p:ext uri="{BB962C8B-B14F-4D97-AF65-F5344CB8AC3E}">
        <p14:creationId xmlns:p14="http://schemas.microsoft.com/office/powerpoint/2010/main" val="41060489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Altersparagraphen </a:t>
            </a:r>
          </a:p>
        </p:txBody>
      </p:sp>
      <p:sp>
        <p:nvSpPr>
          <p:cNvPr id="4" name="Foliennummernplatzhalter 3"/>
          <p:cNvSpPr>
            <a:spLocks noGrp="1"/>
          </p:cNvSpPr>
          <p:nvPr>
            <p:ph type="sldNum" sz="quarter" idx="5"/>
          </p:nvPr>
        </p:nvSpPr>
        <p:spPr/>
        <p:txBody>
          <a:bodyPr/>
          <a:lstStyle/>
          <a:p>
            <a:fld id="{CF7AA00B-0320-43FF-898F-0DE96E27B80D}" type="slidenum">
              <a:rPr lang="de-DE" smtClean="0"/>
              <a:t>16</a:t>
            </a:fld>
            <a:endParaRPr lang="de-DE"/>
          </a:p>
        </p:txBody>
      </p:sp>
    </p:spTree>
    <p:extLst>
      <p:ext uri="{BB962C8B-B14F-4D97-AF65-F5344CB8AC3E}">
        <p14:creationId xmlns:p14="http://schemas.microsoft.com/office/powerpoint/2010/main" val="26716232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de-DE"/>
              <a:t>Mastertitelformat bearbeiten</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11/8/2022</a:t>
            </a:fld>
            <a:endParaRPr lang="en-US" dirty="0"/>
          </a:p>
        </p:txBody>
      </p:sp>
      <p:sp>
        <p:nvSpPr>
          <p:cNvPr id="5" name="Footer Placeholder 4"/>
          <p:cNvSpPr>
            <a:spLocks noGrp="1"/>
          </p:cNvSpPr>
          <p:nvPr>
            <p:ph type="ftr" sz="quarter" idx="11"/>
          </p:nvPr>
        </p:nvSpPr>
        <p:spPr>
          <a:xfrm>
            <a:off x="2416500" y="329307"/>
            <a:ext cx="4973915" cy="309201"/>
          </a:xfrm>
        </p:spPr>
        <p:txBody>
          <a:bodyPr/>
          <a:lstStyle/>
          <a:p>
            <a:endParaRPr lang="en-US" dirty="0"/>
          </a:p>
        </p:txBody>
      </p:sp>
      <p:sp>
        <p:nvSpPr>
          <p:cNvPr id="6" name="Slide Number Placeholder 5"/>
          <p:cNvSpPr>
            <a:spLocks noGrp="1"/>
          </p:cNvSpPr>
          <p:nvPr>
            <p:ph type="sldNum" sz="quarter" idx="12"/>
          </p:nvPr>
        </p:nvSpPr>
        <p:spPr>
          <a:xfrm>
            <a:off x="1437664" y="798973"/>
            <a:ext cx="811019" cy="503578"/>
          </a:xfrm>
        </p:spPr>
        <p:txBody>
          <a:bodyPr/>
          <a:lstStyle/>
          <a:p>
            <a:fld id="{6D22F896-40B5-4ADD-8801-0D06FADFA095}" type="slidenum">
              <a:rPr lang="en-US" dirty="0"/>
              <a:t>‹Nr.›</a:t>
            </a:fld>
            <a:endParaRPr lang="en-US" dirty="0"/>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Vertical Text Placeholder 2"/>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‹Nr.›</a:t>
            </a:fld>
            <a:endParaRPr lang="en-US" dirty="0"/>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de-DE"/>
              <a:t>Mastertitelformat bearbeiten</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‹Nr.›</a:t>
            </a:fld>
            <a:endParaRPr lang="en-US" dirty="0"/>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idx="1"/>
          </p:nvPr>
        </p:nvSpPr>
        <p:spPr/>
        <p:txBody>
          <a:bodyPr ancho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‹Nr.›</a:t>
            </a:fld>
            <a:endParaRPr lang="en-US" dirty="0"/>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de-DE"/>
              <a:t>Mastertitelformat bearbeiten</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fld id="{48A87A34-81AB-432B-8DAE-1953F412C126}" type="datetimeFigureOut">
              <a:rPr lang="en-US" dirty="0"/>
              <a:t>11/8/2022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‹Nr.›</a:t>
            </a:fld>
            <a:endParaRPr lang="en-US" dirty="0"/>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de-DE"/>
              <a:t>Mastertitelformat bearbeiten</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11/8/2022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de-DE"/>
              <a:t>Mastertitelformat bearbeiten</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Content Placeholder 3"/>
          <p:cNvSpPr>
            <a:spLocks noGrp="1"/>
          </p:cNvSpPr>
          <p:nvPr>
            <p:ph sz="half" idx="2"/>
          </p:nvPr>
        </p:nvSpPr>
        <p:spPr>
          <a:xfrm>
            <a:off x="1447191" y="2824269"/>
            <a:ext cx="4645152" cy="2644457"/>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Content Placeholder 5"/>
          <p:cNvSpPr>
            <a:spLocks noGrp="1"/>
          </p:cNvSpPr>
          <p:nvPr>
            <p:ph sz="quarter" idx="4"/>
          </p:nvPr>
        </p:nvSpPr>
        <p:spPr>
          <a:xfrm>
            <a:off x="6412362" y="2821491"/>
            <a:ext cx="4645152" cy="2637371"/>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11/8/2022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‹Nr.›</a:t>
            </a:fld>
            <a:endParaRPr lang="en-US" dirty="0"/>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11/8/2022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‹Nr.›</a:t>
            </a:fld>
            <a:endParaRPr lang="en-US" dirty="0"/>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11/8/2022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de-DE"/>
              <a:t>Mastertitelformat bearbeiten</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e Placeholder 4"/>
          <p:cNvSpPr>
            <a:spLocks noGrp="1"/>
          </p:cNvSpPr>
          <p:nvPr>
            <p:ph type="dt" sz="half" idx="10"/>
          </p:nvPr>
        </p:nvSpPr>
        <p:spPr/>
        <p:txBody>
          <a:bodyPr/>
          <a:lstStyle/>
          <a:p>
            <a:fld id="{48A87A34-81AB-432B-8DAE-1953F412C126}" type="datetimeFigureOut">
              <a:rPr lang="en-US" dirty="0"/>
              <a:t>11/8/2022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de-DE"/>
              <a:t>Mastertitelformat bearbeiten</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48A87A34-81AB-432B-8DAE-1953F412C126}" type="datetimeFigureOut">
              <a:rPr lang="en-US" dirty="0"/>
              <a:pPr/>
              <a:t>11/8/2022</a:t>
            </a:fld>
            <a:endParaRPr lang="en-US" dirty="0"/>
          </a:p>
        </p:txBody>
      </p:sp>
      <p:sp>
        <p:nvSpPr>
          <p:cNvPr id="6" name="Footer Placeholder 5"/>
          <p:cNvSpPr>
            <a:spLocks noGrp="1"/>
          </p:cNvSpPr>
          <p:nvPr>
            <p:ph type="ftr" sz="quarter" idx="11"/>
          </p:nvPr>
        </p:nvSpPr>
        <p:spPr>
          <a:xfrm>
            <a:off x="1447382" y="318640"/>
            <a:ext cx="5541004" cy="320931"/>
          </a:xfrm>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de-DE"/>
              <a:t>Mastertitelformat bearbeiten</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dirty="0"/>
              <a:pPr/>
              <a:t>11/8/2022</a:t>
            </a:fld>
            <a:endParaRPr lang="en-US" dirty="0"/>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dirty="0"/>
              <a:pPr/>
              <a:t>‹Nr.›</a:t>
            </a:fld>
            <a:endParaRPr lang="en-US" dirty="0"/>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9.png"/><Relationship Id="rId7" Type="http://schemas.openxmlformats.org/officeDocument/2006/relationships/image" Target="../media/image10.png"/><Relationship Id="rId2" Type="http://schemas.openxmlformats.org/officeDocument/2006/relationships/hyperlink" Target="https://die-staedtische.de/Dateien/Formulare/Oeffentlich/Wahlpflichtgruppeninformation.pdf" TargetMode="External"/><Relationship Id="rId1" Type="http://schemas.openxmlformats.org/officeDocument/2006/relationships/slideLayout" Target="../slideLayouts/slideLayout2.xml"/><Relationship Id="rId6" Type="http://schemas.openxmlformats.org/officeDocument/2006/relationships/hyperlink" Target="https://www.mw-kempten.de/ausbildungsrichtungen-2/" TargetMode="External"/><Relationship Id="rId5" Type="http://schemas.openxmlformats.org/officeDocument/2006/relationships/image" Target="../media/image11.png"/><Relationship Id="rId4" Type="http://schemas.openxmlformats.org/officeDocument/2006/relationships/hyperlink" Target="https://www.staatliche-realschule-kempten.de/angebotene-wahlpflichtfaechergruppen/" TargetMode="External"/><Relationship Id="rId9" Type="http://schemas.openxmlformats.org/officeDocument/2006/relationships/image" Target="../media/image7.sv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2.png"/><Relationship Id="rId7" Type="http://schemas.openxmlformats.org/officeDocument/2006/relationships/image" Target="../media/image14.jpg"/><Relationship Id="rId2" Type="http://schemas.openxmlformats.org/officeDocument/2006/relationships/hyperlink" Target="https://www.allgaeu-gymnasium.de/" TargetMode="External"/><Relationship Id="rId1" Type="http://schemas.openxmlformats.org/officeDocument/2006/relationships/slideLayout" Target="../slideLayouts/slideLayout2.xml"/><Relationship Id="rId6" Type="http://schemas.openxmlformats.org/officeDocument/2006/relationships/hyperlink" Target="https://www.hildegardis-gymnasium.de/" TargetMode="External"/><Relationship Id="rId5" Type="http://schemas.openxmlformats.org/officeDocument/2006/relationships/image" Target="../media/image13.gif"/><Relationship Id="rId4" Type="http://schemas.openxmlformats.org/officeDocument/2006/relationships/hyperlink" Target="https://www.cvl-kempten.de/aktuelles.html" TargetMode="External"/><Relationship Id="rId9" Type="http://schemas.openxmlformats.org/officeDocument/2006/relationships/image" Target="../media/image7.svg"/></Relationships>
</file>

<file path=ppt/slides/_rels/slide1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2.png"/><Relationship Id="rId7" Type="http://schemas.openxmlformats.org/officeDocument/2006/relationships/image" Target="../media/image14.jpg"/><Relationship Id="rId2" Type="http://schemas.openxmlformats.org/officeDocument/2006/relationships/hyperlink" Target="https://www.allgaeu-gymnasium.de/schule/ausbildungsrichtungen" TargetMode="External"/><Relationship Id="rId1" Type="http://schemas.openxmlformats.org/officeDocument/2006/relationships/slideLayout" Target="../slideLayouts/slideLayout2.xml"/><Relationship Id="rId6" Type="http://schemas.openxmlformats.org/officeDocument/2006/relationships/hyperlink" Target="https://www.hildegardis-gymnasium.de/index.php/unsere-schule/ausbildungsrichtungen" TargetMode="External"/><Relationship Id="rId5" Type="http://schemas.openxmlformats.org/officeDocument/2006/relationships/image" Target="../media/image13.gif"/><Relationship Id="rId4" Type="http://schemas.openxmlformats.org/officeDocument/2006/relationships/hyperlink" Target="https://www.cvl-kempten.de/ausbildungsrichtungen.html" TargetMode="External"/><Relationship Id="rId9" Type="http://schemas.openxmlformats.org/officeDocument/2006/relationships/image" Target="../media/image7.svg"/></Relationships>
</file>

<file path=ppt/slides/_rels/slide14.xml.rels><?xml version="1.0" encoding="UTF-8" standalone="yes"?>
<Relationships xmlns="http://schemas.openxmlformats.org/package/2006/relationships"><Relationship Id="rId8" Type="http://schemas.openxmlformats.org/officeDocument/2006/relationships/hyperlink" Target="https://www.cvl-kempten.de/ueberblick-fuer-4-klaessler.html" TargetMode="External"/><Relationship Id="rId3" Type="http://schemas.openxmlformats.org/officeDocument/2006/relationships/image" Target="../media/image7.svg"/><Relationship Id="rId7" Type="http://schemas.openxmlformats.org/officeDocument/2006/relationships/image" Target="../media/image14.jp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hyperlink" Target="https://www.hildegardis-gymnasium.de/index.php/uebertritt" TargetMode="External"/><Relationship Id="rId5" Type="http://schemas.openxmlformats.org/officeDocument/2006/relationships/image" Target="../media/image12.png"/><Relationship Id="rId4" Type="http://schemas.openxmlformats.org/officeDocument/2006/relationships/hyperlink" Target="https://www.allgaeu-gymnasium.de/uebertritt" TargetMode="External"/><Relationship Id="rId9" Type="http://schemas.openxmlformats.org/officeDocument/2006/relationships/image" Target="../media/image13.gif"/></Relationships>
</file>

<file path=ppt/slides/_rels/slide15.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svg"/><Relationship Id="rId7" Type="http://schemas.openxmlformats.org/officeDocument/2006/relationships/image" Target="../media/image20.svg"/><Relationship Id="rId2" Type="http://schemas.openxmlformats.org/officeDocument/2006/relationships/image" Target="../media/image15.png"/><Relationship Id="rId1" Type="http://schemas.openxmlformats.org/officeDocument/2006/relationships/slideLayout" Target="../slideLayouts/slideLayout5.xml"/><Relationship Id="rId6" Type="http://schemas.openxmlformats.org/officeDocument/2006/relationships/image" Target="../media/image19.png"/><Relationship Id="rId11" Type="http://schemas.openxmlformats.org/officeDocument/2006/relationships/image" Target="../media/image24.svg"/><Relationship Id="rId5" Type="http://schemas.openxmlformats.org/officeDocument/2006/relationships/image" Target="../media/image18.sv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sv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hyperlink" Target="https://www.ws-kempten.de/schule/" TargetMode="External"/><Relationship Id="rId1" Type="http://schemas.openxmlformats.org/officeDocument/2006/relationships/slideLayout" Target="../slideLayouts/slideLayout2.xml"/><Relationship Id="rId5" Type="http://schemas.openxmlformats.org/officeDocument/2006/relationships/image" Target="../media/image7.svg"/><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hyperlink" Target="https://www.mw-kempten.de/" TargetMode="External"/><Relationship Id="rId13" Type="http://schemas.openxmlformats.org/officeDocument/2006/relationships/hyperlink" Target="https://www.hildegardis-gymnasium.de/index.php/unsere-schule/ausbildungsrichtungen" TargetMode="External"/><Relationship Id="rId3" Type="http://schemas.openxmlformats.org/officeDocument/2006/relationships/hyperlink" Target="http://vs-durach.de/" TargetMode="External"/><Relationship Id="rId7" Type="http://schemas.openxmlformats.org/officeDocument/2006/relationships/hyperlink" Target="https://www.staatliche-realschule-kempten.de/angebotene-wahlpflichtfaechergruppen/" TargetMode="External"/><Relationship Id="rId12" Type="http://schemas.openxmlformats.org/officeDocument/2006/relationships/hyperlink" Target="https://www.hildegardis-gymnasium.de/" TargetMode="External"/><Relationship Id="rId2" Type="http://schemas.openxmlformats.org/officeDocument/2006/relationships/hyperlink" Target="https://www.km.bayern.de/epaper/der-beste-bildungsweg_13/files/assets/basic-html/page-3.html" TargetMode="External"/><Relationship Id="rId16" Type="http://schemas.openxmlformats.org/officeDocument/2006/relationships/hyperlink" Target="https://www.allgaeu-gymnasium.de/uebertritt/uebertritt-in-die-5-jahrgangsstufe" TargetMode="External"/><Relationship Id="rId1" Type="http://schemas.openxmlformats.org/officeDocument/2006/relationships/slideLayout" Target="../slideLayouts/slideLayout2.xml"/><Relationship Id="rId6" Type="http://schemas.openxmlformats.org/officeDocument/2006/relationships/hyperlink" Target="https://www.staatliche-realschule-kempten.de/" TargetMode="External"/><Relationship Id="rId11" Type="http://schemas.openxmlformats.org/officeDocument/2006/relationships/hyperlink" Target="https://www.cvl-kempten.de/ueberblick-fuer-4-klaessler.html" TargetMode="External"/><Relationship Id="rId5" Type="http://schemas.openxmlformats.org/officeDocument/2006/relationships/hyperlink" Target="https://die-staedtische.de/Dateien/Formulare/Oeffentlich/Wahlpflichtgruppeninformation.pdf" TargetMode="External"/><Relationship Id="rId15" Type="http://schemas.openxmlformats.org/officeDocument/2006/relationships/hyperlink" Target="https://www.allgaeu-gymnasium.de/schule/ausbildungsrichtungen" TargetMode="External"/><Relationship Id="rId10" Type="http://schemas.openxmlformats.org/officeDocument/2006/relationships/hyperlink" Target="https://www.cvl-kempten.de/aktuelles.html" TargetMode="External"/><Relationship Id="rId4" Type="http://schemas.openxmlformats.org/officeDocument/2006/relationships/hyperlink" Target="https://die-staedtische.de/" TargetMode="External"/><Relationship Id="rId9" Type="http://schemas.openxmlformats.org/officeDocument/2006/relationships/hyperlink" Target="https://www.mw-kempten.de/ausbildungsrichtungen-2/" TargetMode="External"/><Relationship Id="rId14" Type="http://schemas.openxmlformats.org/officeDocument/2006/relationships/hyperlink" Target="https://www.allgaeu-gymnasium.de/"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4.xml"/><Relationship Id="rId5" Type="http://schemas.openxmlformats.org/officeDocument/2006/relationships/image" Target="../media/image8.png"/><Relationship Id="rId4" Type="http://schemas.openxmlformats.org/officeDocument/2006/relationships/hyperlink" Target="https://www.hofm&#252;hle.de/"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9.png"/><Relationship Id="rId7" Type="http://schemas.openxmlformats.org/officeDocument/2006/relationships/image" Target="../media/image11.png"/><Relationship Id="rId2" Type="http://schemas.openxmlformats.org/officeDocument/2006/relationships/hyperlink" Target="https://die-staedtische.de/" TargetMode="External"/><Relationship Id="rId1" Type="http://schemas.openxmlformats.org/officeDocument/2006/relationships/slideLayout" Target="../slideLayouts/slideLayout2.xml"/><Relationship Id="rId6" Type="http://schemas.openxmlformats.org/officeDocument/2006/relationships/hyperlink" Target="https://www.staatliche-realschule-kempten.de/" TargetMode="External"/><Relationship Id="rId5" Type="http://schemas.openxmlformats.org/officeDocument/2006/relationships/image" Target="../media/image10.png"/><Relationship Id="rId4" Type="http://schemas.openxmlformats.org/officeDocument/2006/relationships/hyperlink" Target="https://www.mw-kempten.de/" TargetMode="External"/><Relationship Id="rId9" Type="http://schemas.openxmlformats.org/officeDocument/2006/relationships/image" Target="../media/image7.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99F2AAD-81F2-47CE-A0F4-C6501F8358CE}"/>
              </a:ext>
            </a:extLst>
          </p:cNvPr>
          <p:cNvSpPr>
            <a:spLocks noGrp="1"/>
          </p:cNvSpPr>
          <p:nvPr>
            <p:ph type="ctrTitle"/>
          </p:nvPr>
        </p:nvSpPr>
        <p:spPr/>
        <p:txBody>
          <a:bodyPr>
            <a:normAutofit fontScale="90000"/>
          </a:bodyPr>
          <a:lstStyle/>
          <a:p>
            <a:r>
              <a:rPr lang="de-DE" dirty="0"/>
              <a:t>Übertritt nach der </a:t>
            </a:r>
            <a:br>
              <a:rPr lang="de-DE" dirty="0"/>
            </a:br>
            <a:r>
              <a:rPr lang="de-DE" dirty="0"/>
              <a:t>4. Jahrgangsstufe </a:t>
            </a:r>
          </a:p>
        </p:txBody>
      </p:sp>
      <p:sp>
        <p:nvSpPr>
          <p:cNvPr id="3" name="Untertitel 2">
            <a:extLst>
              <a:ext uri="{FF2B5EF4-FFF2-40B4-BE49-F238E27FC236}">
                <a16:creationId xmlns:a16="http://schemas.microsoft.com/office/drawing/2014/main" id="{5BDB3C2A-AECB-4624-AB0C-B33108316C97}"/>
              </a:ext>
            </a:extLst>
          </p:cNvPr>
          <p:cNvSpPr>
            <a:spLocks noGrp="1"/>
          </p:cNvSpPr>
          <p:nvPr>
            <p:ph type="subTitle" idx="1"/>
          </p:nvPr>
        </p:nvSpPr>
        <p:spPr/>
        <p:txBody>
          <a:bodyPr/>
          <a:lstStyle/>
          <a:p>
            <a:r>
              <a:rPr lang="de-DE" dirty="0"/>
              <a:t>Elterninformationen </a:t>
            </a:r>
          </a:p>
        </p:txBody>
      </p:sp>
    </p:spTree>
    <p:extLst>
      <p:ext uri="{BB962C8B-B14F-4D97-AF65-F5344CB8AC3E}">
        <p14:creationId xmlns:p14="http://schemas.microsoft.com/office/powerpoint/2010/main" val="30828214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B6A1D6D-17BC-451D-96C5-6CF35509076D}"/>
              </a:ext>
            </a:extLst>
          </p:cNvPr>
          <p:cNvSpPr>
            <a:spLocks noGrp="1"/>
          </p:cNvSpPr>
          <p:nvPr>
            <p:ph type="title"/>
          </p:nvPr>
        </p:nvSpPr>
        <p:spPr>
          <a:xfrm>
            <a:off x="1325461" y="302004"/>
            <a:ext cx="9982899" cy="1551751"/>
          </a:xfrm>
        </p:spPr>
        <p:txBody>
          <a:bodyPr>
            <a:normAutofit/>
          </a:bodyPr>
          <a:lstStyle/>
          <a:p>
            <a:pPr>
              <a:lnSpc>
                <a:spcPct val="150000"/>
              </a:lnSpc>
            </a:pPr>
            <a:r>
              <a:rPr lang="de-DE" dirty="0"/>
              <a:t>Realschulen in Kempten  </a:t>
            </a:r>
            <a:br>
              <a:rPr lang="de-DE" dirty="0"/>
            </a:br>
            <a:r>
              <a:rPr lang="de-DE" dirty="0"/>
              <a:t>– Schwerpunkte / Wahlpflichtfächergruppen </a:t>
            </a:r>
          </a:p>
        </p:txBody>
      </p:sp>
      <p:sp>
        <p:nvSpPr>
          <p:cNvPr id="3" name="Inhaltsplatzhalter 2">
            <a:extLst>
              <a:ext uri="{FF2B5EF4-FFF2-40B4-BE49-F238E27FC236}">
                <a16:creationId xmlns:a16="http://schemas.microsoft.com/office/drawing/2014/main" id="{1FD8FB1F-9127-402E-BEAF-7F17873E6017}"/>
              </a:ext>
            </a:extLst>
          </p:cNvPr>
          <p:cNvSpPr>
            <a:spLocks noGrp="1"/>
          </p:cNvSpPr>
          <p:nvPr>
            <p:ph idx="1"/>
          </p:nvPr>
        </p:nvSpPr>
        <p:spPr>
          <a:xfrm>
            <a:off x="1451578" y="1965399"/>
            <a:ext cx="9630276" cy="1413268"/>
          </a:xfrm>
        </p:spPr>
        <p:txBody>
          <a:bodyPr>
            <a:normAutofit/>
          </a:bodyPr>
          <a:lstStyle/>
          <a:p>
            <a:pPr marL="0" indent="0" algn="just">
              <a:buNone/>
            </a:pPr>
            <a:r>
              <a:rPr lang="de-DE" sz="1400" dirty="0">
                <a:latin typeface="Calibri" panose="020F0502020204030204" pitchFamily="34" charset="0"/>
                <a:cs typeface="Calibri" panose="020F0502020204030204" pitchFamily="34" charset="0"/>
              </a:rPr>
              <a:t>An jeder Realschule müssen die Schülerinnen und Schüler in der 6. Jahrgangsstufe wählen, welchen Schwerpunkt sie in den Jahrgangsstufen 7-10 belegen möchten. </a:t>
            </a:r>
          </a:p>
          <a:p>
            <a:pPr marL="0" indent="0" algn="just">
              <a:buNone/>
            </a:pPr>
            <a:r>
              <a:rPr lang="de-DE" sz="1400" dirty="0">
                <a:latin typeface="Calibri" panose="020F0502020204030204" pitchFamily="34" charset="0"/>
                <a:cs typeface="Calibri" panose="020F0502020204030204" pitchFamily="34" charset="0"/>
              </a:rPr>
              <a:t>Folgende Schwerpunkte sind in Kempten an den Realschulen möglich: </a:t>
            </a:r>
          </a:p>
        </p:txBody>
      </p:sp>
      <p:graphicFrame>
        <p:nvGraphicFramePr>
          <p:cNvPr id="4" name="Tabelle 4">
            <a:extLst>
              <a:ext uri="{FF2B5EF4-FFF2-40B4-BE49-F238E27FC236}">
                <a16:creationId xmlns:a16="http://schemas.microsoft.com/office/drawing/2014/main" id="{DD5A61A0-4A32-4258-A691-DAAD5B31A356}"/>
              </a:ext>
            </a:extLst>
          </p:cNvPr>
          <p:cNvGraphicFramePr>
            <a:graphicFrameLocks noGrp="1"/>
          </p:cNvGraphicFramePr>
          <p:nvPr>
            <p:extLst>
              <p:ext uri="{D42A27DB-BD31-4B8C-83A1-F6EECF244321}">
                <p14:modId xmlns:p14="http://schemas.microsoft.com/office/powerpoint/2010/main" val="208457171"/>
              </p:ext>
            </p:extLst>
          </p:nvPr>
        </p:nvGraphicFramePr>
        <p:xfrm>
          <a:off x="1451578" y="2959217"/>
          <a:ext cx="9722558" cy="3114040"/>
        </p:xfrm>
        <a:graphic>
          <a:graphicData uri="http://schemas.openxmlformats.org/drawingml/2006/table">
            <a:tbl>
              <a:tblPr firstRow="1" bandRow="1">
                <a:tableStyleId>{5C22544A-7EE6-4342-B048-85BDC9FD1C3A}</a:tableStyleId>
              </a:tblPr>
              <a:tblGrid>
                <a:gridCol w="3124915">
                  <a:extLst>
                    <a:ext uri="{9D8B030D-6E8A-4147-A177-3AD203B41FA5}">
                      <a16:colId xmlns:a16="http://schemas.microsoft.com/office/drawing/2014/main" val="1031334881"/>
                    </a:ext>
                  </a:extLst>
                </a:gridCol>
                <a:gridCol w="3356790">
                  <a:extLst>
                    <a:ext uri="{9D8B030D-6E8A-4147-A177-3AD203B41FA5}">
                      <a16:colId xmlns:a16="http://schemas.microsoft.com/office/drawing/2014/main" val="3692365993"/>
                    </a:ext>
                  </a:extLst>
                </a:gridCol>
                <a:gridCol w="3240853">
                  <a:extLst>
                    <a:ext uri="{9D8B030D-6E8A-4147-A177-3AD203B41FA5}">
                      <a16:colId xmlns:a16="http://schemas.microsoft.com/office/drawing/2014/main" val="1197743468"/>
                    </a:ext>
                  </a:extLst>
                </a:gridCol>
              </a:tblGrid>
              <a:tr h="370840">
                <a:tc>
                  <a:txBody>
                    <a:bodyPr/>
                    <a:lstStyle/>
                    <a:p>
                      <a:pPr algn="ctr"/>
                      <a:r>
                        <a:rPr lang="de-DE" sz="1400" dirty="0">
                          <a:latin typeface="Calibri" panose="020F0502020204030204" pitchFamily="34" charset="0"/>
                          <a:cs typeface="Calibri" panose="020F0502020204030204" pitchFamily="34" charset="0"/>
                        </a:rPr>
                        <a:t>Wahlpflichtfächergruppe I </a:t>
                      </a:r>
                    </a:p>
                  </a:txBody>
                  <a:tcPr/>
                </a:tc>
                <a:tc>
                  <a:txBody>
                    <a:bodyPr/>
                    <a:lstStyle/>
                    <a:p>
                      <a:pPr algn="ctr"/>
                      <a:r>
                        <a:rPr lang="de-DE" sz="1400" dirty="0">
                          <a:latin typeface="Calibri" panose="020F0502020204030204" pitchFamily="34" charset="0"/>
                          <a:cs typeface="Calibri" panose="020F0502020204030204" pitchFamily="34" charset="0"/>
                        </a:rPr>
                        <a:t>Wahlpflichtfächergruppe II </a:t>
                      </a:r>
                    </a:p>
                  </a:txBody>
                  <a:tcPr/>
                </a:tc>
                <a:tc>
                  <a:txBody>
                    <a:bodyPr/>
                    <a:lstStyle/>
                    <a:p>
                      <a:pPr algn="ctr"/>
                      <a:r>
                        <a:rPr lang="de-DE" sz="1400" dirty="0">
                          <a:latin typeface="Calibri" panose="020F0502020204030204" pitchFamily="34" charset="0"/>
                          <a:cs typeface="Calibri" panose="020F0502020204030204" pitchFamily="34" charset="0"/>
                        </a:rPr>
                        <a:t>Wahlpflichtfächergruppe III </a:t>
                      </a:r>
                    </a:p>
                  </a:txBody>
                  <a:tcPr/>
                </a:tc>
                <a:extLst>
                  <a:ext uri="{0D108BD9-81ED-4DB2-BD59-A6C34878D82A}">
                    <a16:rowId xmlns:a16="http://schemas.microsoft.com/office/drawing/2014/main" val="1481636101"/>
                  </a:ext>
                </a:extLst>
              </a:tr>
              <a:tr h="370840">
                <a:tc>
                  <a:txBody>
                    <a:bodyPr/>
                    <a:lstStyle/>
                    <a:p>
                      <a:r>
                        <a:rPr lang="de-DE" sz="1200" b="1" dirty="0">
                          <a:latin typeface="Calibri" panose="020F0502020204030204" pitchFamily="34" charset="0"/>
                          <a:cs typeface="Calibri" panose="020F0502020204030204" pitchFamily="34" charset="0"/>
                        </a:rPr>
                        <a:t>Schwerpunkt: </a:t>
                      </a:r>
                      <a:r>
                        <a:rPr lang="de-DE" sz="1200" dirty="0">
                          <a:latin typeface="Calibri" panose="020F0502020204030204" pitchFamily="34" charset="0"/>
                          <a:cs typeface="Calibri" panose="020F0502020204030204" pitchFamily="34" charset="0"/>
                        </a:rPr>
                        <a:t>mathematisch-naturwissenschaftlich-technischer Bereich </a:t>
                      </a:r>
                      <a:br>
                        <a:rPr lang="de-DE" sz="1200" dirty="0">
                          <a:latin typeface="Calibri" panose="020F0502020204030204" pitchFamily="34" charset="0"/>
                          <a:cs typeface="Calibri" panose="020F0502020204030204" pitchFamily="34" charset="0"/>
                        </a:rPr>
                      </a:br>
                      <a:endParaRPr lang="de-DE" sz="1200" dirty="0">
                        <a:latin typeface="Calibri" panose="020F0502020204030204" pitchFamily="34" charset="0"/>
                        <a:cs typeface="Calibri" panose="020F0502020204030204" pitchFamily="34" charset="0"/>
                      </a:endParaRPr>
                    </a:p>
                    <a:p>
                      <a:pPr marL="171450" indent="-171450">
                        <a:buFont typeface="Wingdings" panose="05000000000000000000" pitchFamily="2" charset="2"/>
                        <a:buChar char="à"/>
                      </a:pPr>
                      <a:r>
                        <a:rPr lang="de-DE" sz="1200" dirty="0">
                          <a:latin typeface="Calibri" panose="020F0502020204030204" pitchFamily="34" charset="0"/>
                          <a:cs typeface="Calibri" panose="020F0502020204030204" pitchFamily="34" charset="0"/>
                          <a:sym typeface="Wingdings" panose="05000000000000000000" pitchFamily="2" charset="2"/>
                        </a:rPr>
                        <a:t>Verstärkter Unterricht in Mathematik und Physik </a:t>
                      </a:r>
                    </a:p>
                    <a:p>
                      <a:pPr marL="171450" indent="-171450">
                        <a:buFont typeface="Wingdings" panose="05000000000000000000" pitchFamily="2" charset="2"/>
                        <a:buChar char="à"/>
                      </a:pPr>
                      <a:r>
                        <a:rPr lang="de-DE" sz="1200" dirty="0">
                          <a:latin typeface="Calibri" panose="020F0502020204030204" pitchFamily="34" charset="0"/>
                          <a:cs typeface="Calibri" panose="020F0502020204030204" pitchFamily="34" charset="0"/>
                          <a:sym typeface="Wingdings" panose="05000000000000000000" pitchFamily="2" charset="2"/>
                        </a:rPr>
                        <a:t>Mögliche Berufsrichtung: technisch / naturwissenschaftlich </a:t>
                      </a:r>
                      <a:endParaRPr lang="de-DE" sz="1200" dirty="0">
                        <a:latin typeface="Calibri" panose="020F0502020204030204" pitchFamily="34" charset="0"/>
                        <a:cs typeface="Calibri" panose="020F0502020204030204" pitchFamily="34" charset="0"/>
                      </a:endParaRPr>
                    </a:p>
                  </a:txBody>
                  <a:tcPr/>
                </a:tc>
                <a:tc>
                  <a:txBody>
                    <a:bodyPr/>
                    <a:lstStyle/>
                    <a:p>
                      <a:r>
                        <a:rPr lang="de-DE" sz="1200" b="1" dirty="0">
                          <a:latin typeface="Calibri" panose="020F0502020204030204" pitchFamily="34" charset="0"/>
                          <a:cs typeface="Calibri" panose="020F0502020204030204" pitchFamily="34" charset="0"/>
                        </a:rPr>
                        <a:t>Schwerpunkt: </a:t>
                      </a:r>
                      <a:r>
                        <a:rPr lang="de-DE" sz="1200" dirty="0">
                          <a:latin typeface="Calibri" panose="020F0502020204030204" pitchFamily="34" charset="0"/>
                          <a:cs typeface="Calibri" panose="020F0502020204030204" pitchFamily="34" charset="0"/>
                        </a:rPr>
                        <a:t>wirtschaftlicher Bereich </a:t>
                      </a:r>
                      <a:br>
                        <a:rPr lang="de-DE" sz="1200" dirty="0">
                          <a:latin typeface="Calibri" panose="020F0502020204030204" pitchFamily="34" charset="0"/>
                          <a:cs typeface="Calibri" panose="020F0502020204030204" pitchFamily="34" charset="0"/>
                        </a:rPr>
                      </a:br>
                      <a:br>
                        <a:rPr lang="de-DE" sz="1200" dirty="0">
                          <a:latin typeface="Calibri" panose="020F0502020204030204" pitchFamily="34" charset="0"/>
                          <a:cs typeface="Calibri" panose="020F0502020204030204" pitchFamily="34" charset="0"/>
                        </a:rPr>
                      </a:br>
                      <a:r>
                        <a:rPr lang="de-DE" sz="1200" dirty="0">
                          <a:latin typeface="Calibri" panose="020F0502020204030204" pitchFamily="34" charset="0"/>
                          <a:cs typeface="Calibri" panose="020F0502020204030204" pitchFamily="34" charset="0"/>
                          <a:sym typeface="Wingdings" panose="05000000000000000000" pitchFamily="2" charset="2"/>
                        </a:rPr>
                        <a:t> </a:t>
                      </a:r>
                      <a:r>
                        <a:rPr lang="de-DE" sz="1200" dirty="0">
                          <a:latin typeface="Calibri" panose="020F0502020204030204" pitchFamily="34" charset="0"/>
                          <a:cs typeface="Calibri" panose="020F0502020204030204" pitchFamily="34" charset="0"/>
                        </a:rPr>
                        <a:t>verstärkter Unterricht in den Fächern </a:t>
                      </a:r>
                      <a:br>
                        <a:rPr lang="de-DE" sz="1200" dirty="0">
                          <a:latin typeface="Calibri" panose="020F0502020204030204" pitchFamily="34" charset="0"/>
                          <a:cs typeface="Calibri" panose="020F0502020204030204" pitchFamily="34" charset="0"/>
                        </a:rPr>
                      </a:br>
                      <a:r>
                        <a:rPr lang="de-DE" sz="1200" dirty="0">
                          <a:latin typeface="Calibri" panose="020F0502020204030204" pitchFamily="34" charset="0"/>
                          <a:cs typeface="Calibri" panose="020F0502020204030204" pitchFamily="34" charset="0"/>
                        </a:rPr>
                        <a:t>    Betriebswirtschaftslehre, Rechnungswesen, </a:t>
                      </a:r>
                      <a:br>
                        <a:rPr lang="de-DE" sz="1200" dirty="0">
                          <a:latin typeface="Calibri" panose="020F0502020204030204" pitchFamily="34" charset="0"/>
                          <a:cs typeface="Calibri" panose="020F0502020204030204" pitchFamily="34" charset="0"/>
                        </a:rPr>
                      </a:br>
                      <a:r>
                        <a:rPr lang="de-DE" sz="1200" dirty="0">
                          <a:latin typeface="Calibri" panose="020F0502020204030204" pitchFamily="34" charset="0"/>
                          <a:cs typeface="Calibri" panose="020F0502020204030204" pitchFamily="34" charset="0"/>
                        </a:rPr>
                        <a:t>     Wirtschaft und Recht, Informationstechnologie </a:t>
                      </a:r>
                    </a:p>
                    <a:p>
                      <a:r>
                        <a:rPr lang="de-DE" sz="1200" dirty="0">
                          <a:latin typeface="Calibri" panose="020F0502020204030204" pitchFamily="34" charset="0"/>
                          <a:cs typeface="Calibri" panose="020F0502020204030204" pitchFamily="34" charset="0"/>
                          <a:sym typeface="Wingdings" panose="05000000000000000000" pitchFamily="2" charset="2"/>
                        </a:rPr>
                        <a:t> Mögliche Berufsrichtung: Wirtschaft / </a:t>
                      </a:r>
                      <a:br>
                        <a:rPr lang="de-DE" sz="1200" dirty="0">
                          <a:latin typeface="Calibri" panose="020F0502020204030204" pitchFamily="34" charset="0"/>
                          <a:cs typeface="Calibri" panose="020F0502020204030204" pitchFamily="34" charset="0"/>
                          <a:sym typeface="Wingdings" panose="05000000000000000000" pitchFamily="2" charset="2"/>
                        </a:rPr>
                      </a:br>
                      <a:r>
                        <a:rPr lang="de-DE" sz="1200" dirty="0">
                          <a:latin typeface="Calibri" panose="020F0502020204030204" pitchFamily="34" charset="0"/>
                          <a:cs typeface="Calibri" panose="020F0502020204030204" pitchFamily="34" charset="0"/>
                          <a:sym typeface="Wingdings" panose="05000000000000000000" pitchFamily="2" charset="2"/>
                        </a:rPr>
                        <a:t>     Verwaltung </a:t>
                      </a:r>
                      <a:endParaRPr lang="de-DE" sz="1200" dirty="0">
                        <a:latin typeface="Calibri" panose="020F0502020204030204" pitchFamily="34" charset="0"/>
                        <a:cs typeface="Calibri" panose="020F0502020204030204" pitchFamily="34" charset="0"/>
                      </a:endParaRPr>
                    </a:p>
                  </a:txBody>
                  <a:tcPr/>
                </a:tc>
                <a:tc>
                  <a:txBody>
                    <a:bodyPr/>
                    <a:lstStyle/>
                    <a:p>
                      <a:r>
                        <a:rPr lang="de-DE" sz="1200" dirty="0">
                          <a:latin typeface="Calibri" panose="020F0502020204030204" pitchFamily="34" charset="0"/>
                          <a:cs typeface="Calibri" panose="020F0502020204030204" pitchFamily="34" charset="0"/>
                        </a:rPr>
                        <a:t>Schwerpunkte: </a:t>
                      </a:r>
                    </a:p>
                    <a:p>
                      <a:r>
                        <a:rPr lang="de-DE" sz="1200" dirty="0">
                          <a:latin typeface="Calibri" panose="020F0502020204030204" pitchFamily="34" charset="0"/>
                          <a:cs typeface="Calibri" panose="020F0502020204030204" pitchFamily="34" charset="0"/>
                        </a:rPr>
                        <a:t>III a) 2. Fremdsprache Französisch </a:t>
                      </a:r>
                    </a:p>
                    <a:p>
                      <a:r>
                        <a:rPr lang="de-DE" sz="1200" dirty="0">
                          <a:latin typeface="Calibri" panose="020F0502020204030204" pitchFamily="34" charset="0"/>
                          <a:cs typeface="Calibri" panose="020F0502020204030204" pitchFamily="34" charset="0"/>
                        </a:rPr>
                        <a:t>III b) musisch-gestaltend, hauswirtschaftlich, sozial</a:t>
                      </a:r>
                    </a:p>
                    <a:p>
                      <a:endParaRPr lang="de-DE" sz="1200" dirty="0">
                        <a:latin typeface="Calibri" panose="020F0502020204030204" pitchFamily="34" charset="0"/>
                        <a:cs typeface="Calibri" panose="020F0502020204030204" pitchFamily="34" charset="0"/>
                      </a:endParaRPr>
                    </a:p>
                    <a:p>
                      <a:r>
                        <a:rPr lang="de-DE" sz="1200" dirty="0">
                          <a:latin typeface="Calibri" panose="020F0502020204030204" pitchFamily="34" charset="0"/>
                          <a:cs typeface="Calibri" panose="020F0502020204030204" pitchFamily="34" charset="0"/>
                          <a:sym typeface="Wingdings" panose="05000000000000000000" pitchFamily="2" charset="2"/>
                        </a:rPr>
                        <a:t> Verstärkter Unterricht: abhängig vom Angebot </a:t>
                      </a:r>
                      <a:br>
                        <a:rPr lang="de-DE" sz="1200" dirty="0">
                          <a:latin typeface="Calibri" panose="020F0502020204030204" pitchFamily="34" charset="0"/>
                          <a:cs typeface="Calibri" panose="020F0502020204030204" pitchFamily="34" charset="0"/>
                          <a:sym typeface="Wingdings" panose="05000000000000000000" pitchFamily="2" charset="2"/>
                        </a:rPr>
                      </a:br>
                      <a:r>
                        <a:rPr lang="de-DE" sz="1200" dirty="0">
                          <a:latin typeface="Calibri" panose="020F0502020204030204" pitchFamily="34" charset="0"/>
                          <a:cs typeface="Calibri" panose="020F0502020204030204" pitchFamily="34" charset="0"/>
                          <a:sym typeface="Wingdings" panose="05000000000000000000" pitchFamily="2" charset="2"/>
                        </a:rPr>
                        <a:t>     der Schule </a:t>
                      </a:r>
                      <a:r>
                        <a:rPr lang="de-DE" sz="1200" dirty="0">
                          <a:latin typeface="Calibri" panose="020F0502020204030204" pitchFamily="34" charset="0"/>
                          <a:cs typeface="Calibri" panose="020F0502020204030204" pitchFamily="34" charset="0"/>
                        </a:rPr>
                        <a:t> </a:t>
                      </a:r>
                    </a:p>
                  </a:txBody>
                  <a:tcPr/>
                </a:tc>
                <a:extLst>
                  <a:ext uri="{0D108BD9-81ED-4DB2-BD59-A6C34878D82A}">
                    <a16:rowId xmlns:a16="http://schemas.microsoft.com/office/drawing/2014/main" val="2845588162"/>
                  </a:ext>
                </a:extLst>
              </a:tr>
              <a:tr h="370840">
                <a:tc>
                  <a:txBody>
                    <a:bodyPr/>
                    <a:lstStyle/>
                    <a:p>
                      <a:pPr marL="0" indent="0">
                        <a:buFont typeface="Wingdings" panose="05000000000000000000" pitchFamily="2" charset="2"/>
                        <a:buNone/>
                      </a:pPr>
                      <a:endParaRPr lang="de-DE" sz="1200" dirty="0"/>
                    </a:p>
                    <a:p>
                      <a:pPr marL="0" indent="0">
                        <a:buFont typeface="Wingdings" panose="05000000000000000000" pitchFamily="2" charset="2"/>
                        <a:buNone/>
                      </a:pPr>
                      <a:endParaRPr lang="de-DE" sz="1200" dirty="0"/>
                    </a:p>
                    <a:p>
                      <a:pPr marL="0" indent="0">
                        <a:buFont typeface="Wingdings" panose="05000000000000000000" pitchFamily="2" charset="2"/>
                        <a:buNone/>
                      </a:pPr>
                      <a:endParaRPr lang="de-DE" sz="1200" dirty="0"/>
                    </a:p>
                    <a:p>
                      <a:pPr marL="0" indent="0">
                        <a:buFont typeface="Wingdings" panose="05000000000000000000" pitchFamily="2" charset="2"/>
                        <a:buNone/>
                      </a:pPr>
                      <a:endParaRPr lang="de-DE" sz="1200" dirty="0"/>
                    </a:p>
                    <a:p>
                      <a:pPr marL="0" indent="0">
                        <a:buFont typeface="Wingdings" panose="05000000000000000000" pitchFamily="2" charset="2"/>
                        <a:buNone/>
                      </a:pPr>
                      <a:endParaRPr lang="de-DE" sz="1200" dirty="0"/>
                    </a:p>
                    <a:p>
                      <a:pPr marL="0" indent="0">
                        <a:buFont typeface="Wingdings" panose="05000000000000000000" pitchFamily="2" charset="2"/>
                        <a:buNone/>
                      </a:pPr>
                      <a:endParaRPr lang="de-DE" sz="1200" dirty="0"/>
                    </a:p>
                    <a:p>
                      <a:pPr marL="0" indent="0">
                        <a:buFont typeface="Wingdings" panose="05000000000000000000" pitchFamily="2" charset="2"/>
                        <a:buNone/>
                      </a:pPr>
                      <a:endParaRPr lang="de-DE" sz="1200" dirty="0"/>
                    </a:p>
                  </a:txBody>
                  <a:tcPr/>
                </a:tc>
                <a:tc>
                  <a:txBody>
                    <a:bodyPr/>
                    <a:lstStyle/>
                    <a:p>
                      <a:endParaRPr lang="de-DE" sz="1200" dirty="0"/>
                    </a:p>
                  </a:txBody>
                  <a:tcPr/>
                </a:tc>
                <a:tc>
                  <a:txBody>
                    <a:bodyPr/>
                    <a:lstStyle/>
                    <a:p>
                      <a:endParaRPr lang="de-DE" sz="1200" dirty="0"/>
                    </a:p>
                  </a:txBody>
                  <a:tcPr/>
                </a:tc>
                <a:extLst>
                  <a:ext uri="{0D108BD9-81ED-4DB2-BD59-A6C34878D82A}">
                    <a16:rowId xmlns:a16="http://schemas.microsoft.com/office/drawing/2014/main" val="361178393"/>
                  </a:ext>
                </a:extLst>
              </a:tr>
            </a:tbl>
          </a:graphicData>
        </a:graphic>
      </p:graphicFrame>
      <p:pic>
        <p:nvPicPr>
          <p:cNvPr id="5" name="Picture 4" descr="LogoStaedtische">
            <a:hlinkClick r:id="rId2"/>
            <a:extLst>
              <a:ext uri="{FF2B5EF4-FFF2-40B4-BE49-F238E27FC236}">
                <a16:creationId xmlns:a16="http://schemas.microsoft.com/office/drawing/2014/main" id="{F579623C-1E5E-47F5-8B23-48572EE6129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79129" y="4815750"/>
            <a:ext cx="781443" cy="93539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LogoStaedtische">
            <a:hlinkClick r:id="rId2"/>
            <a:extLst>
              <a:ext uri="{FF2B5EF4-FFF2-40B4-BE49-F238E27FC236}">
                <a16:creationId xmlns:a16="http://schemas.microsoft.com/office/drawing/2014/main" id="{87C7C827-1521-44EA-81F7-381CC5E6B8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1186" y="4848837"/>
            <a:ext cx="781443" cy="93539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LogoStaedtische">
            <a:hlinkClick r:id="rId2"/>
            <a:extLst>
              <a:ext uri="{FF2B5EF4-FFF2-40B4-BE49-F238E27FC236}">
                <a16:creationId xmlns:a16="http://schemas.microsoft.com/office/drawing/2014/main" id="{2147D376-5E6B-4A75-8ED0-02156FA56A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36783" y="4848837"/>
            <a:ext cx="781443" cy="93539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4" descr="Realschule an der Salzstraße">
            <a:hlinkClick r:id="rId4"/>
            <a:extLst>
              <a:ext uri="{FF2B5EF4-FFF2-40B4-BE49-F238E27FC236}">
                <a16:creationId xmlns:a16="http://schemas.microsoft.com/office/drawing/2014/main" id="{41156DEC-9CC3-4C55-8C4A-D1A873A6CB02}"/>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31880" r="30817"/>
          <a:stretch/>
        </p:blipFill>
        <p:spPr bwMode="auto">
          <a:xfrm>
            <a:off x="2545501" y="4848837"/>
            <a:ext cx="1912406" cy="61880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4" descr="Realschule an der Salzstraße">
            <a:hlinkClick r:id="rId4"/>
            <a:extLst>
              <a:ext uri="{FF2B5EF4-FFF2-40B4-BE49-F238E27FC236}">
                <a16:creationId xmlns:a16="http://schemas.microsoft.com/office/drawing/2014/main" id="{4921A6A0-3E50-4CDE-87CE-85036D0C3F0F}"/>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31880" r="30817"/>
          <a:stretch/>
        </p:blipFill>
        <p:spPr bwMode="auto">
          <a:xfrm>
            <a:off x="5680873" y="4848837"/>
            <a:ext cx="1912406" cy="61880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4" descr="Realschule an der Salzstraße">
            <a:hlinkClick r:id="rId4"/>
            <a:extLst>
              <a:ext uri="{FF2B5EF4-FFF2-40B4-BE49-F238E27FC236}">
                <a16:creationId xmlns:a16="http://schemas.microsoft.com/office/drawing/2014/main" id="{4A955946-07C3-472C-9BA9-D85DBA015895}"/>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31880" r="30817"/>
          <a:stretch/>
        </p:blipFill>
        <p:spPr bwMode="auto">
          <a:xfrm>
            <a:off x="9039978" y="4848837"/>
            <a:ext cx="1912406" cy="61880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hlinkClick r:id="rId6"/>
            <a:extLst>
              <a:ext uri="{FF2B5EF4-FFF2-40B4-BE49-F238E27FC236}">
                <a16:creationId xmlns:a16="http://schemas.microsoft.com/office/drawing/2014/main" id="{A4B7F9B7-A356-4B41-B370-C9A1F4A4A69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55253" y="5623743"/>
            <a:ext cx="1628438" cy="29341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0">
            <a:hlinkClick r:id="rId6"/>
            <a:extLst>
              <a:ext uri="{FF2B5EF4-FFF2-40B4-BE49-F238E27FC236}">
                <a16:creationId xmlns:a16="http://schemas.microsoft.com/office/drawing/2014/main" id="{7EDDA7EA-DCCA-491E-AF80-2450EC0F4B7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64841" y="5623743"/>
            <a:ext cx="1628438" cy="29341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0">
            <a:hlinkClick r:id="rId6"/>
            <a:extLst>
              <a:ext uri="{FF2B5EF4-FFF2-40B4-BE49-F238E27FC236}">
                <a16:creationId xmlns:a16="http://schemas.microsoft.com/office/drawing/2014/main" id="{C70C4878-5F83-4E4B-808C-6765C18C679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280184" y="5623743"/>
            <a:ext cx="1628438" cy="293412"/>
          </a:xfrm>
          <a:prstGeom prst="rect">
            <a:avLst/>
          </a:prstGeom>
          <a:noFill/>
          <a:extLst>
            <a:ext uri="{909E8E84-426E-40DD-AFC4-6F175D3DCCD1}">
              <a14:hiddenFill xmlns:a14="http://schemas.microsoft.com/office/drawing/2010/main">
                <a:solidFill>
                  <a:srgbClr val="FFFFFF"/>
                </a:solidFill>
              </a14:hiddenFill>
            </a:ext>
          </a:extLst>
        </p:spPr>
      </p:pic>
      <p:pic>
        <p:nvPicPr>
          <p:cNvPr id="14" name="Grafik 13" descr="Maus Silhouette">
            <a:extLst>
              <a:ext uri="{FF2B5EF4-FFF2-40B4-BE49-F238E27FC236}">
                <a16:creationId xmlns:a16="http://schemas.microsoft.com/office/drawing/2014/main" id="{3A3545B5-5166-4A00-9619-8E974D56327D}"/>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rot="3735755">
            <a:off x="130107" y="4308584"/>
            <a:ext cx="571967" cy="571967"/>
          </a:xfrm>
          <a:prstGeom prst="rect">
            <a:avLst/>
          </a:prstGeom>
        </p:spPr>
      </p:pic>
      <p:sp>
        <p:nvSpPr>
          <p:cNvPr id="15" name="Pfeil: nach rechts 14">
            <a:extLst>
              <a:ext uri="{FF2B5EF4-FFF2-40B4-BE49-F238E27FC236}">
                <a16:creationId xmlns:a16="http://schemas.microsoft.com/office/drawing/2014/main" id="{A04A1116-655E-4D9D-993A-17257308F7E2}"/>
              </a:ext>
            </a:extLst>
          </p:cNvPr>
          <p:cNvSpPr/>
          <p:nvPr/>
        </p:nvSpPr>
        <p:spPr>
          <a:xfrm>
            <a:off x="57157" y="4445637"/>
            <a:ext cx="1595474" cy="188141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900" dirty="0">
                <a:latin typeface="Calibri" panose="020F0502020204030204" pitchFamily="34" charset="0"/>
                <a:cs typeface="Calibri" panose="020F0502020204030204" pitchFamily="34" charset="0"/>
              </a:rPr>
              <a:t>Klicken Sie auf das jeweilige Schulsymbol, um die jeweilig angebotenen Wahlpflichtfächer-gruppen zu sehen </a:t>
            </a:r>
          </a:p>
        </p:txBody>
      </p:sp>
    </p:spTree>
    <p:extLst>
      <p:ext uri="{BB962C8B-B14F-4D97-AF65-F5344CB8AC3E}">
        <p14:creationId xmlns:p14="http://schemas.microsoft.com/office/powerpoint/2010/main" val="21510168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454607-E25E-4B4B-9A4F-196B01844195}"/>
              </a:ext>
            </a:extLst>
          </p:cNvPr>
          <p:cNvSpPr>
            <a:spLocks noGrp="1"/>
          </p:cNvSpPr>
          <p:nvPr>
            <p:ph type="title"/>
          </p:nvPr>
        </p:nvSpPr>
        <p:spPr/>
        <p:txBody>
          <a:bodyPr/>
          <a:lstStyle/>
          <a:p>
            <a:r>
              <a:rPr lang="de-DE" dirty="0"/>
              <a:t>Übertritt an das Gymnasium </a:t>
            </a:r>
          </a:p>
        </p:txBody>
      </p:sp>
      <p:sp>
        <p:nvSpPr>
          <p:cNvPr id="4" name="Inhaltsplatzhalter 3">
            <a:extLst>
              <a:ext uri="{FF2B5EF4-FFF2-40B4-BE49-F238E27FC236}">
                <a16:creationId xmlns:a16="http://schemas.microsoft.com/office/drawing/2014/main" id="{1855F406-95A7-4E48-BFCB-1CCACB3BE57D}"/>
              </a:ext>
            </a:extLst>
          </p:cNvPr>
          <p:cNvSpPr>
            <a:spLocks noGrp="1"/>
          </p:cNvSpPr>
          <p:nvPr>
            <p:ph sz="half" idx="2"/>
          </p:nvPr>
        </p:nvSpPr>
        <p:spPr>
          <a:xfrm>
            <a:off x="6681533" y="1919387"/>
            <a:ext cx="4695820" cy="4229743"/>
          </a:xfrm>
        </p:spPr>
        <p:txBody>
          <a:bodyPr>
            <a:normAutofit fontScale="92500" lnSpcReduction="20000"/>
          </a:bodyPr>
          <a:lstStyle/>
          <a:p>
            <a:pPr marL="0" indent="0">
              <a:buNone/>
            </a:pPr>
            <a:r>
              <a:rPr lang="de-DE" sz="1100" b="1" dirty="0">
                <a:latin typeface="Calibri" panose="020F0502020204030204" pitchFamily="34" charset="0"/>
                <a:cs typeface="Calibri" panose="020F0502020204030204" pitchFamily="34" charset="0"/>
              </a:rPr>
              <a:t>§ Altersparagraph </a:t>
            </a:r>
          </a:p>
          <a:p>
            <a:pPr marL="0" indent="0">
              <a:buNone/>
            </a:pPr>
            <a:r>
              <a:rPr lang="de-DE" sz="1100" dirty="0">
                <a:latin typeface="Calibri" panose="020F0502020204030204" pitchFamily="34" charset="0"/>
                <a:cs typeface="Calibri" panose="020F0502020204030204" pitchFamily="34" charset="0"/>
              </a:rPr>
              <a:t>Schülerinnen und Schüler dürfen am 30.09.23 noch nicht 12 Jahre alt sein </a:t>
            </a:r>
          </a:p>
          <a:p>
            <a:pPr marL="0" indent="0">
              <a:buNone/>
            </a:pPr>
            <a:r>
              <a:rPr lang="de-DE" sz="1100" b="1" dirty="0">
                <a:latin typeface="Calibri" panose="020F0502020204030204" pitchFamily="34" charset="0"/>
                <a:cs typeface="Calibri" panose="020F0502020204030204" pitchFamily="34" charset="0"/>
              </a:rPr>
              <a:t>Merkmale des Gymnasiums </a:t>
            </a:r>
          </a:p>
          <a:p>
            <a:pPr>
              <a:lnSpc>
                <a:spcPct val="110000"/>
              </a:lnSpc>
              <a:buFontTx/>
              <a:buChar char="-"/>
            </a:pPr>
            <a:r>
              <a:rPr lang="de-DE" sz="1100" dirty="0">
                <a:latin typeface="Calibri" panose="020F0502020204030204" pitchFamily="34" charset="0"/>
                <a:cs typeface="Calibri" panose="020F0502020204030204" pitchFamily="34" charset="0"/>
              </a:rPr>
              <a:t>Vermittlung einer vertieften Allgemeinbildung </a:t>
            </a:r>
          </a:p>
          <a:p>
            <a:pPr>
              <a:lnSpc>
                <a:spcPct val="110000"/>
              </a:lnSpc>
              <a:buFontTx/>
              <a:buChar char="-"/>
            </a:pPr>
            <a:r>
              <a:rPr lang="de-DE" sz="1100" dirty="0">
                <a:latin typeface="Calibri" panose="020F0502020204030204" pitchFamily="34" charset="0"/>
                <a:cs typeface="Calibri" panose="020F0502020204030204" pitchFamily="34" charset="0"/>
              </a:rPr>
              <a:t>Förderung des fächerübergreifenden, abstrakten und problemlösenden Denkens </a:t>
            </a:r>
          </a:p>
          <a:p>
            <a:pPr>
              <a:lnSpc>
                <a:spcPct val="110000"/>
              </a:lnSpc>
              <a:buFontTx/>
              <a:buChar char="-"/>
            </a:pPr>
            <a:r>
              <a:rPr lang="de-DE" sz="1100" dirty="0">
                <a:latin typeface="Calibri" panose="020F0502020204030204" pitchFamily="34" charset="0"/>
                <a:cs typeface="Calibri" panose="020F0502020204030204" pitchFamily="34" charset="0"/>
              </a:rPr>
              <a:t>Wahl der Ausbildungsrichtung (Schwerpunkte und Anzahl sowie Auswahl Fremdsprachen, siehe folgende Folien) </a:t>
            </a:r>
          </a:p>
          <a:p>
            <a:pPr marL="0" indent="0">
              <a:buNone/>
            </a:pPr>
            <a:r>
              <a:rPr lang="de-DE" sz="1100" b="1" dirty="0">
                <a:latin typeface="Calibri" panose="020F0502020204030204" pitchFamily="34" charset="0"/>
                <a:cs typeface="Calibri" panose="020F0502020204030204" pitchFamily="34" charset="0"/>
              </a:rPr>
              <a:t>Für wen ist das Gymnasium geeignet?</a:t>
            </a:r>
          </a:p>
          <a:p>
            <a:pPr>
              <a:lnSpc>
                <a:spcPct val="110000"/>
              </a:lnSpc>
              <a:buFont typeface="Symbol" panose="05050102010706020507" pitchFamily="18" charset="2"/>
              <a:buChar char="-"/>
            </a:pPr>
            <a:r>
              <a:rPr lang="de-DE" sz="1100" dirty="0">
                <a:latin typeface="Calibri" panose="020F0502020204030204" pitchFamily="34" charset="0"/>
                <a:cs typeface="Calibri" panose="020F0502020204030204" pitchFamily="34" charset="0"/>
              </a:rPr>
              <a:t>Hohe Lernmotivation </a:t>
            </a:r>
          </a:p>
          <a:p>
            <a:pPr>
              <a:lnSpc>
                <a:spcPct val="110000"/>
              </a:lnSpc>
              <a:buFont typeface="Symbol" panose="05050102010706020507" pitchFamily="18" charset="2"/>
              <a:buChar char="-"/>
            </a:pPr>
            <a:r>
              <a:rPr lang="de-DE" sz="1100" dirty="0">
                <a:latin typeface="Calibri" panose="020F0502020204030204" pitchFamily="34" charset="0"/>
                <a:cs typeface="Calibri" panose="020F0502020204030204" pitchFamily="34" charset="0"/>
              </a:rPr>
              <a:t>Hausaufgaben und Lernen erfolgen gern </a:t>
            </a:r>
          </a:p>
          <a:p>
            <a:pPr>
              <a:lnSpc>
                <a:spcPct val="110000"/>
              </a:lnSpc>
              <a:buFont typeface="Symbol" panose="05050102010706020507" pitchFamily="18" charset="2"/>
              <a:buChar char="-"/>
            </a:pPr>
            <a:r>
              <a:rPr lang="de-DE" sz="1100" dirty="0">
                <a:latin typeface="Calibri" panose="020F0502020204030204" pitchFamily="34" charset="0"/>
                <a:cs typeface="Calibri" panose="020F0502020204030204" pitchFamily="34" charset="0"/>
              </a:rPr>
              <a:t>Gespräch mit der Klassenlehrkraft suchen und beachten </a:t>
            </a:r>
          </a:p>
          <a:p>
            <a:pPr marL="0" indent="0">
              <a:lnSpc>
                <a:spcPct val="110000"/>
              </a:lnSpc>
              <a:buNone/>
            </a:pPr>
            <a:r>
              <a:rPr lang="de-DE" sz="1100" b="1" dirty="0">
                <a:latin typeface="Calibri" panose="020F0502020204030204" pitchFamily="34" charset="0"/>
                <a:cs typeface="Calibri" panose="020F0502020204030204" pitchFamily="34" charset="0"/>
              </a:rPr>
              <a:t>Welche Schulabschlüsse sind am Gymnasium möglich? </a:t>
            </a:r>
          </a:p>
          <a:p>
            <a:pPr>
              <a:lnSpc>
                <a:spcPct val="110000"/>
              </a:lnSpc>
              <a:buFont typeface="Symbol" panose="05050102010706020507" pitchFamily="18" charset="2"/>
              <a:buChar char="-"/>
            </a:pPr>
            <a:r>
              <a:rPr lang="de-DE" sz="1100" dirty="0">
                <a:latin typeface="Calibri" panose="020F0502020204030204" pitchFamily="34" charset="0"/>
                <a:cs typeface="Calibri" panose="020F0502020204030204" pitchFamily="34" charset="0"/>
              </a:rPr>
              <a:t>Erfolgreicher Abschluss der Mittelschule (Bestehen der 9. Jahrgangsstufe)</a:t>
            </a:r>
          </a:p>
          <a:p>
            <a:pPr>
              <a:lnSpc>
                <a:spcPct val="110000"/>
              </a:lnSpc>
              <a:buFont typeface="Symbol" panose="05050102010706020507" pitchFamily="18" charset="2"/>
              <a:buChar char="-"/>
            </a:pPr>
            <a:r>
              <a:rPr lang="de-DE" sz="1100" dirty="0">
                <a:latin typeface="Calibri" panose="020F0502020204030204" pitchFamily="34" charset="0"/>
                <a:cs typeface="Calibri" panose="020F0502020204030204" pitchFamily="34" charset="0"/>
              </a:rPr>
              <a:t>Qualifizierender Abschluss der Mittelschule (externe Teilnahme an QA-Prüfung) </a:t>
            </a:r>
          </a:p>
          <a:p>
            <a:pPr>
              <a:lnSpc>
                <a:spcPct val="110000"/>
              </a:lnSpc>
              <a:buFont typeface="Symbol" panose="05050102010706020507" pitchFamily="18" charset="2"/>
              <a:buChar char="-"/>
            </a:pPr>
            <a:r>
              <a:rPr lang="de-DE" sz="1100" dirty="0">
                <a:latin typeface="Calibri" panose="020F0502020204030204" pitchFamily="34" charset="0"/>
                <a:cs typeface="Calibri" panose="020F0502020204030204" pitchFamily="34" charset="0"/>
              </a:rPr>
              <a:t>Mittlerer Schulabschluss  (Bestehen der 10. Jahrgangsstufe) </a:t>
            </a:r>
          </a:p>
          <a:p>
            <a:pPr>
              <a:lnSpc>
                <a:spcPct val="110000"/>
              </a:lnSpc>
              <a:buFont typeface="Symbol" panose="05050102010706020507" pitchFamily="18" charset="2"/>
              <a:buChar char="-"/>
            </a:pPr>
            <a:r>
              <a:rPr lang="de-DE" sz="1100" dirty="0">
                <a:latin typeface="Calibri" panose="020F0502020204030204" pitchFamily="34" charset="0"/>
                <a:cs typeface="Calibri" panose="020F0502020204030204" pitchFamily="34" charset="0"/>
              </a:rPr>
              <a:t>Allgemeine Hochschulreife (Bestehen der Abiturprüfung) </a:t>
            </a:r>
          </a:p>
          <a:p>
            <a:pPr>
              <a:lnSpc>
                <a:spcPct val="110000"/>
              </a:lnSpc>
              <a:buFont typeface="Symbol" panose="05050102010706020507" pitchFamily="18" charset="2"/>
              <a:buChar char="-"/>
            </a:pPr>
            <a:endParaRPr lang="de-DE" sz="1100" dirty="0"/>
          </a:p>
        </p:txBody>
      </p:sp>
      <p:sp>
        <p:nvSpPr>
          <p:cNvPr id="5" name="Rechteck 4">
            <a:extLst>
              <a:ext uri="{FF2B5EF4-FFF2-40B4-BE49-F238E27FC236}">
                <a16:creationId xmlns:a16="http://schemas.microsoft.com/office/drawing/2014/main" id="{A1C80589-366F-44AB-A37C-7CACD2156066}"/>
              </a:ext>
            </a:extLst>
          </p:cNvPr>
          <p:cNvSpPr/>
          <p:nvPr/>
        </p:nvSpPr>
        <p:spPr>
          <a:xfrm>
            <a:off x="1456919" y="5623445"/>
            <a:ext cx="4908343" cy="280035"/>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de-DE" sz="1100" b="1">
                <a:effectLst/>
                <a:ea typeface="Calibri" panose="020F0502020204030204" pitchFamily="34" charset="0"/>
                <a:cs typeface="Times New Roman" panose="02020603050405020304" pitchFamily="18" charset="0"/>
              </a:rPr>
              <a:t>Grundschule 4. Klasse </a:t>
            </a:r>
            <a:endParaRPr lang="de-DE" sz="1100">
              <a:effectLst/>
              <a:ea typeface="Calibri" panose="020F0502020204030204" pitchFamily="34" charset="0"/>
              <a:cs typeface="Times New Roman" panose="02020603050405020304" pitchFamily="18" charset="0"/>
            </a:endParaRPr>
          </a:p>
        </p:txBody>
      </p:sp>
      <p:sp>
        <p:nvSpPr>
          <p:cNvPr id="7" name="Pfeil: nach oben 6">
            <a:extLst>
              <a:ext uri="{FF2B5EF4-FFF2-40B4-BE49-F238E27FC236}">
                <a16:creationId xmlns:a16="http://schemas.microsoft.com/office/drawing/2014/main" id="{A7DE4A6A-397F-46AA-9052-F1BF47883C11}"/>
              </a:ext>
            </a:extLst>
          </p:cNvPr>
          <p:cNvSpPr/>
          <p:nvPr/>
        </p:nvSpPr>
        <p:spPr>
          <a:xfrm>
            <a:off x="1443377" y="2340673"/>
            <a:ext cx="215900" cy="3282772"/>
          </a:xfrm>
          <a:prstGeom prst="up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8" name="Textfeld 2">
            <a:extLst>
              <a:ext uri="{FF2B5EF4-FFF2-40B4-BE49-F238E27FC236}">
                <a16:creationId xmlns:a16="http://schemas.microsoft.com/office/drawing/2014/main" id="{F84AE634-AB3C-4D83-B3A2-9B06173A6EEA}"/>
              </a:ext>
            </a:extLst>
          </p:cNvPr>
          <p:cNvSpPr txBox="1">
            <a:spLocks noChangeArrowheads="1"/>
          </p:cNvSpPr>
          <p:nvPr/>
        </p:nvSpPr>
        <p:spPr bwMode="auto">
          <a:xfrm>
            <a:off x="866064" y="4351187"/>
            <a:ext cx="1402715" cy="642620"/>
          </a:xfrm>
          <a:prstGeom prst="rect">
            <a:avLst/>
          </a:prstGeom>
          <a:solidFill>
            <a:schemeClr val="bg1">
              <a:lumMod val="75000"/>
            </a:schemeClr>
          </a:solidFill>
          <a:ln w="9525">
            <a:solidFill>
              <a:srgbClr val="000000"/>
            </a:solidFill>
            <a:miter lim="800000"/>
            <a:headEnd/>
            <a:tailEnd/>
          </a:ln>
        </p:spPr>
        <p:txBody>
          <a:bodyPr rot="0" vert="horz" wrap="square" lIns="91440" tIns="45720" rIns="91440" bIns="45720" anchor="t" anchorCtr="0">
            <a:noAutofit/>
          </a:bodyPr>
          <a:lstStyle/>
          <a:p>
            <a:pPr>
              <a:lnSpc>
                <a:spcPct val="107000"/>
              </a:lnSpc>
              <a:spcAft>
                <a:spcPts val="800"/>
              </a:spcAft>
            </a:pPr>
            <a:r>
              <a:rPr lang="de-DE" sz="1100" dirty="0">
                <a:effectLst/>
                <a:latin typeface="Calibri" panose="020F0502020204030204" pitchFamily="34" charset="0"/>
                <a:ea typeface="Calibri" panose="020F0502020204030204" pitchFamily="34" charset="0"/>
                <a:cs typeface="Times New Roman" panose="02020603050405020304" pitchFamily="18" charset="0"/>
              </a:rPr>
              <a:t>Übertrittszeugnis: </a:t>
            </a:r>
            <a:br>
              <a:rPr lang="de-DE" sz="1100" dirty="0">
                <a:effectLst/>
                <a:latin typeface="Calibri" panose="020F0502020204030204" pitchFamily="34" charset="0"/>
                <a:ea typeface="Calibri" panose="020F0502020204030204" pitchFamily="34" charset="0"/>
                <a:cs typeface="Times New Roman" panose="02020603050405020304" pitchFamily="18" charset="0"/>
              </a:rPr>
            </a:br>
            <a:r>
              <a:rPr lang="de-DE" sz="1100" dirty="0">
                <a:effectLst/>
                <a:latin typeface="Calibri" panose="020F0502020204030204" pitchFamily="34" charset="0"/>
                <a:ea typeface="Calibri" panose="020F0502020204030204" pitchFamily="34" charset="0"/>
                <a:cs typeface="Times New Roman" panose="02020603050405020304" pitchFamily="18" charset="0"/>
              </a:rPr>
              <a:t>Notenschnitt bis </a:t>
            </a:r>
            <a:r>
              <a:rPr lang="de-DE" sz="1100" b="1" dirty="0">
                <a:effectLst/>
                <a:latin typeface="Calibri" panose="020F0502020204030204" pitchFamily="34" charset="0"/>
                <a:ea typeface="Calibri" panose="020F0502020204030204" pitchFamily="34" charset="0"/>
                <a:cs typeface="Times New Roman" panose="02020603050405020304" pitchFamily="18" charset="0"/>
              </a:rPr>
              <a:t>2,33</a:t>
            </a:r>
            <a:r>
              <a:rPr lang="de-DE" sz="1100" dirty="0">
                <a:effectLst/>
                <a:latin typeface="Calibri" panose="020F0502020204030204" pitchFamily="34" charset="0"/>
                <a:ea typeface="Calibri" panose="020F0502020204030204" pitchFamily="34" charset="0"/>
                <a:cs typeface="Times New Roman" panose="02020603050405020304" pitchFamily="18" charset="0"/>
              </a:rPr>
              <a:t> (D, M, HSU) </a:t>
            </a:r>
          </a:p>
        </p:txBody>
      </p:sp>
      <p:sp>
        <p:nvSpPr>
          <p:cNvPr id="10" name="Pfeil: nach oben 9">
            <a:extLst>
              <a:ext uri="{FF2B5EF4-FFF2-40B4-BE49-F238E27FC236}">
                <a16:creationId xmlns:a16="http://schemas.microsoft.com/office/drawing/2014/main" id="{D1173870-C3A7-434E-90C7-77644FD709C8}"/>
              </a:ext>
            </a:extLst>
          </p:cNvPr>
          <p:cNvSpPr/>
          <p:nvPr/>
        </p:nvSpPr>
        <p:spPr>
          <a:xfrm>
            <a:off x="4347652" y="4155867"/>
            <a:ext cx="224790" cy="1467578"/>
          </a:xfrm>
          <a:prstGeom prst="up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11" name="Textfeld 2">
            <a:extLst>
              <a:ext uri="{FF2B5EF4-FFF2-40B4-BE49-F238E27FC236}">
                <a16:creationId xmlns:a16="http://schemas.microsoft.com/office/drawing/2014/main" id="{4BEDE443-F887-4835-8543-9A5C7C6827E0}"/>
              </a:ext>
            </a:extLst>
          </p:cNvPr>
          <p:cNvSpPr txBox="1">
            <a:spLocks noChangeArrowheads="1"/>
          </p:cNvSpPr>
          <p:nvPr/>
        </p:nvSpPr>
        <p:spPr bwMode="auto">
          <a:xfrm>
            <a:off x="3779231" y="4630087"/>
            <a:ext cx="1402715" cy="642620"/>
          </a:xfrm>
          <a:prstGeom prst="rect">
            <a:avLst/>
          </a:prstGeom>
          <a:solidFill>
            <a:schemeClr val="bg1">
              <a:lumMod val="75000"/>
            </a:schemeClr>
          </a:solidFill>
          <a:ln w="9525">
            <a:solidFill>
              <a:srgbClr val="000000"/>
            </a:solidFill>
            <a:miter lim="800000"/>
            <a:headEnd/>
            <a:tailEnd/>
          </a:ln>
        </p:spPr>
        <p:txBody>
          <a:bodyPr rot="0" vert="horz" wrap="square" lIns="91440" tIns="45720" rIns="91440" bIns="45720" anchor="t" anchorCtr="0">
            <a:noAutofit/>
          </a:bodyPr>
          <a:lstStyle/>
          <a:p>
            <a:pPr>
              <a:lnSpc>
                <a:spcPct val="107000"/>
              </a:lnSpc>
              <a:spcAft>
                <a:spcPts val="800"/>
              </a:spcAft>
            </a:pPr>
            <a:r>
              <a:rPr lang="de-DE" sz="1100" dirty="0">
                <a:effectLst/>
                <a:latin typeface="Calibri" panose="020F0502020204030204" pitchFamily="34" charset="0"/>
                <a:ea typeface="Calibri" panose="020F0502020204030204" pitchFamily="34" charset="0"/>
                <a:cs typeface="Times New Roman" panose="02020603050405020304" pitchFamily="18" charset="0"/>
              </a:rPr>
              <a:t>Übertrittszeugnis: </a:t>
            </a:r>
            <a:br>
              <a:rPr lang="de-DE" sz="1100" dirty="0">
                <a:effectLst/>
                <a:latin typeface="Calibri" panose="020F0502020204030204" pitchFamily="34" charset="0"/>
                <a:ea typeface="Calibri" panose="020F0502020204030204" pitchFamily="34" charset="0"/>
                <a:cs typeface="Times New Roman" panose="02020603050405020304" pitchFamily="18" charset="0"/>
              </a:rPr>
            </a:br>
            <a:r>
              <a:rPr lang="de-DE" sz="1100" dirty="0">
                <a:effectLst/>
                <a:latin typeface="Calibri" panose="020F0502020204030204" pitchFamily="34" charset="0"/>
                <a:ea typeface="Calibri" panose="020F0502020204030204" pitchFamily="34" charset="0"/>
                <a:cs typeface="Times New Roman" panose="02020603050405020304" pitchFamily="18" charset="0"/>
              </a:rPr>
              <a:t>Notenschnitt ab </a:t>
            </a:r>
            <a:r>
              <a:rPr lang="de-DE" sz="1100" b="1" dirty="0">
                <a:effectLst/>
                <a:latin typeface="Calibri" panose="020F0502020204030204" pitchFamily="34" charset="0"/>
                <a:ea typeface="Calibri" panose="020F0502020204030204" pitchFamily="34" charset="0"/>
                <a:cs typeface="Times New Roman" panose="02020603050405020304" pitchFamily="18" charset="0"/>
              </a:rPr>
              <a:t>2,66</a:t>
            </a:r>
            <a:r>
              <a:rPr lang="de-DE" sz="1100" dirty="0">
                <a:effectLst/>
                <a:latin typeface="Calibri" panose="020F0502020204030204" pitchFamily="34" charset="0"/>
                <a:ea typeface="Calibri" panose="020F0502020204030204" pitchFamily="34" charset="0"/>
                <a:cs typeface="Times New Roman" panose="02020603050405020304" pitchFamily="18" charset="0"/>
              </a:rPr>
              <a:t> (D, M, HSU) </a:t>
            </a:r>
          </a:p>
        </p:txBody>
      </p:sp>
      <p:sp>
        <p:nvSpPr>
          <p:cNvPr id="12" name="Textfeld 2">
            <a:extLst>
              <a:ext uri="{FF2B5EF4-FFF2-40B4-BE49-F238E27FC236}">
                <a16:creationId xmlns:a16="http://schemas.microsoft.com/office/drawing/2014/main" id="{C577773D-EC55-45DC-9EE6-5FF8495DD624}"/>
              </a:ext>
            </a:extLst>
          </p:cNvPr>
          <p:cNvSpPr txBox="1">
            <a:spLocks noChangeArrowheads="1"/>
          </p:cNvSpPr>
          <p:nvPr/>
        </p:nvSpPr>
        <p:spPr bwMode="auto">
          <a:xfrm>
            <a:off x="2861784" y="3816976"/>
            <a:ext cx="3430905" cy="280035"/>
          </a:xfrm>
          <a:prstGeom prst="rect">
            <a:avLst/>
          </a:prstGeom>
          <a:solidFill>
            <a:schemeClr val="bg1">
              <a:lumMod val="75000"/>
            </a:schemeClr>
          </a:solidFill>
          <a:ln w="9525">
            <a:solidFill>
              <a:srgbClr val="000000"/>
            </a:solidFill>
            <a:miter lim="800000"/>
            <a:headEnd/>
            <a:tailEnd/>
          </a:ln>
        </p:spPr>
        <p:txBody>
          <a:bodyPr rot="0" vert="horz" wrap="square" lIns="91440" tIns="45720" rIns="91440" bIns="45720" anchor="t" anchorCtr="0">
            <a:noAutofit/>
          </a:bodyPr>
          <a:lstStyle/>
          <a:p>
            <a:pPr>
              <a:lnSpc>
                <a:spcPct val="107000"/>
              </a:lnSpc>
              <a:spcAft>
                <a:spcPts val="800"/>
              </a:spcAft>
            </a:pPr>
            <a:r>
              <a:rPr lang="de-DE" sz="1100" dirty="0">
                <a:effectLst/>
                <a:latin typeface="Calibri" panose="020F0502020204030204" pitchFamily="34" charset="0"/>
                <a:ea typeface="Calibri" panose="020F0502020204030204" pitchFamily="34" charset="0"/>
                <a:cs typeface="Times New Roman" panose="02020603050405020304" pitchFamily="18" charset="0"/>
              </a:rPr>
              <a:t>Probeunterricht am Gymnasium in Deutsch und Mathe  </a:t>
            </a:r>
          </a:p>
        </p:txBody>
      </p:sp>
      <p:sp>
        <p:nvSpPr>
          <p:cNvPr id="13" name="Textfeld 2">
            <a:extLst>
              <a:ext uri="{FF2B5EF4-FFF2-40B4-BE49-F238E27FC236}">
                <a16:creationId xmlns:a16="http://schemas.microsoft.com/office/drawing/2014/main" id="{F0A74152-8C70-4A8D-8857-C71EF3A739BD}"/>
              </a:ext>
            </a:extLst>
          </p:cNvPr>
          <p:cNvSpPr txBox="1">
            <a:spLocks noChangeArrowheads="1"/>
          </p:cNvSpPr>
          <p:nvPr/>
        </p:nvSpPr>
        <p:spPr bwMode="auto">
          <a:xfrm>
            <a:off x="2182806" y="2728237"/>
            <a:ext cx="1384935" cy="642620"/>
          </a:xfrm>
          <a:prstGeom prst="rect">
            <a:avLst/>
          </a:prstGeom>
          <a:solidFill>
            <a:schemeClr val="bg1">
              <a:lumMod val="75000"/>
            </a:schemeClr>
          </a:solidFill>
          <a:ln w="9525">
            <a:solidFill>
              <a:srgbClr val="000000"/>
            </a:solidFill>
            <a:miter lim="800000"/>
            <a:headEnd/>
            <a:tailEnd/>
          </a:ln>
        </p:spPr>
        <p:txBody>
          <a:bodyPr rot="0" vert="horz" wrap="square" lIns="91440" tIns="45720" rIns="91440" bIns="45720" anchor="t" anchorCtr="0">
            <a:noAutofit/>
          </a:bodyPr>
          <a:lstStyle/>
          <a:p>
            <a:pPr>
              <a:lnSpc>
                <a:spcPct val="107000"/>
              </a:lnSpc>
              <a:spcAft>
                <a:spcPts val="800"/>
              </a:spcAft>
            </a:pPr>
            <a:r>
              <a:rPr lang="de-DE" sz="1100">
                <a:effectLst/>
                <a:latin typeface="Calibri" panose="020F0502020204030204" pitchFamily="34" charset="0"/>
                <a:ea typeface="Calibri" panose="020F0502020204030204" pitchFamily="34" charset="0"/>
                <a:cs typeface="Times New Roman" panose="02020603050405020304" pitchFamily="18" charset="0"/>
              </a:rPr>
              <a:t>Noten: 3 und 4 </a:t>
            </a:r>
            <a:br>
              <a:rPr lang="de-DE" sz="1100">
                <a:effectLst/>
                <a:latin typeface="Calibri" panose="020F0502020204030204" pitchFamily="34" charset="0"/>
                <a:ea typeface="Calibri" panose="020F0502020204030204" pitchFamily="34" charset="0"/>
                <a:cs typeface="Times New Roman" panose="02020603050405020304" pitchFamily="18" charset="0"/>
              </a:rPr>
            </a:br>
            <a:r>
              <a:rPr lang="de-DE" sz="1100">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r>
              <a:rPr lang="de-DE" sz="1100">
                <a:effectLst/>
                <a:latin typeface="Calibri" panose="020F0502020204030204" pitchFamily="34" charset="0"/>
                <a:ea typeface="Calibri" panose="020F0502020204030204" pitchFamily="34" charset="0"/>
                <a:cs typeface="Times New Roman" panose="02020603050405020304" pitchFamily="18" charset="0"/>
              </a:rPr>
              <a:t> Probeunterricht bestanden   </a:t>
            </a:r>
          </a:p>
        </p:txBody>
      </p:sp>
      <p:sp>
        <p:nvSpPr>
          <p:cNvPr id="14" name="Textfeld 2">
            <a:extLst>
              <a:ext uri="{FF2B5EF4-FFF2-40B4-BE49-F238E27FC236}">
                <a16:creationId xmlns:a16="http://schemas.microsoft.com/office/drawing/2014/main" id="{AC114949-E28C-49A8-9E5C-D618F969E73B}"/>
              </a:ext>
            </a:extLst>
          </p:cNvPr>
          <p:cNvSpPr txBox="1">
            <a:spLocks noChangeArrowheads="1"/>
          </p:cNvSpPr>
          <p:nvPr/>
        </p:nvSpPr>
        <p:spPr bwMode="auto">
          <a:xfrm>
            <a:off x="3804727" y="2736492"/>
            <a:ext cx="1085850" cy="642620"/>
          </a:xfrm>
          <a:prstGeom prst="rect">
            <a:avLst/>
          </a:prstGeom>
          <a:solidFill>
            <a:schemeClr val="bg1">
              <a:lumMod val="75000"/>
            </a:schemeClr>
          </a:solidFill>
          <a:ln w="9525">
            <a:solidFill>
              <a:srgbClr val="000000"/>
            </a:solidFill>
            <a:miter lim="800000"/>
            <a:headEnd/>
            <a:tailEnd/>
          </a:ln>
        </p:spPr>
        <p:txBody>
          <a:bodyPr rot="0" vert="horz" wrap="square" lIns="91440" tIns="45720" rIns="91440" bIns="45720" anchor="t" anchorCtr="0">
            <a:noAutofit/>
          </a:bodyPr>
          <a:lstStyle/>
          <a:p>
            <a:pPr>
              <a:lnSpc>
                <a:spcPct val="107000"/>
              </a:lnSpc>
              <a:spcAft>
                <a:spcPts val="800"/>
              </a:spcAft>
            </a:pPr>
            <a:r>
              <a:rPr lang="de-DE" sz="1100">
                <a:effectLst/>
                <a:latin typeface="Calibri" panose="020F0502020204030204" pitchFamily="34" charset="0"/>
                <a:ea typeface="Calibri" panose="020F0502020204030204" pitchFamily="34" charset="0"/>
                <a:cs typeface="Times New Roman" panose="02020603050405020304" pitchFamily="18" charset="0"/>
              </a:rPr>
              <a:t>Noten 4 und 4: </a:t>
            </a:r>
            <a:br>
              <a:rPr lang="de-DE" sz="1100">
                <a:effectLst/>
                <a:latin typeface="Calibri" panose="020F0502020204030204" pitchFamily="34" charset="0"/>
                <a:ea typeface="Calibri" panose="020F0502020204030204" pitchFamily="34" charset="0"/>
                <a:cs typeface="Times New Roman" panose="02020603050405020304" pitchFamily="18" charset="0"/>
              </a:rPr>
            </a:br>
            <a:r>
              <a:rPr lang="de-DE" sz="1100">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r>
              <a:rPr lang="de-DE" sz="1100">
                <a:effectLst/>
                <a:latin typeface="Calibri" panose="020F0502020204030204" pitchFamily="34" charset="0"/>
                <a:ea typeface="Calibri" panose="020F0502020204030204" pitchFamily="34" charset="0"/>
                <a:cs typeface="Times New Roman" panose="02020603050405020304" pitchFamily="18" charset="0"/>
              </a:rPr>
              <a:t> Elternwille entscheidet </a:t>
            </a:r>
          </a:p>
        </p:txBody>
      </p:sp>
      <p:sp>
        <p:nvSpPr>
          <p:cNvPr id="15" name="Textfeld 2">
            <a:extLst>
              <a:ext uri="{FF2B5EF4-FFF2-40B4-BE49-F238E27FC236}">
                <a16:creationId xmlns:a16="http://schemas.microsoft.com/office/drawing/2014/main" id="{D7FCE1AE-93A2-4B38-9499-5DBD840A3640}"/>
              </a:ext>
            </a:extLst>
          </p:cNvPr>
          <p:cNvSpPr txBox="1">
            <a:spLocks noChangeArrowheads="1"/>
          </p:cNvSpPr>
          <p:nvPr/>
        </p:nvSpPr>
        <p:spPr bwMode="auto">
          <a:xfrm>
            <a:off x="5127563" y="2736492"/>
            <a:ext cx="1312545" cy="642620"/>
          </a:xfrm>
          <a:prstGeom prst="rect">
            <a:avLst/>
          </a:prstGeom>
          <a:solidFill>
            <a:schemeClr val="bg1">
              <a:lumMod val="75000"/>
            </a:schemeClr>
          </a:solidFill>
          <a:ln w="9525">
            <a:solidFill>
              <a:srgbClr val="000000"/>
            </a:solidFill>
            <a:miter lim="800000"/>
            <a:headEnd/>
            <a:tailEnd/>
          </a:ln>
        </p:spPr>
        <p:txBody>
          <a:bodyPr rot="0" vert="horz" wrap="square" lIns="91440" tIns="45720" rIns="91440" bIns="45720" anchor="t" anchorCtr="0">
            <a:noAutofit/>
          </a:bodyPr>
          <a:lstStyle/>
          <a:p>
            <a:pPr>
              <a:lnSpc>
                <a:spcPct val="107000"/>
              </a:lnSpc>
              <a:spcAft>
                <a:spcPts val="800"/>
              </a:spcAft>
            </a:pPr>
            <a:r>
              <a:rPr lang="de-DE" sz="1100" dirty="0">
                <a:effectLst/>
                <a:latin typeface="Calibri" panose="020F0502020204030204" pitchFamily="34" charset="0"/>
                <a:ea typeface="Calibri" panose="020F0502020204030204" pitchFamily="34" charset="0"/>
                <a:cs typeface="Times New Roman" panose="02020603050405020304" pitchFamily="18" charset="0"/>
              </a:rPr>
              <a:t>Noten 4 und 5 </a:t>
            </a:r>
            <a:br>
              <a:rPr lang="de-DE" sz="1100" dirty="0">
                <a:effectLst/>
                <a:latin typeface="Calibri" panose="020F0502020204030204" pitchFamily="34" charset="0"/>
                <a:ea typeface="Calibri" panose="020F0502020204030204" pitchFamily="34" charset="0"/>
                <a:cs typeface="Times New Roman" panose="02020603050405020304" pitchFamily="18" charset="0"/>
              </a:rPr>
            </a:br>
            <a:r>
              <a:rPr lang="de-DE" sz="1100" dirty="0">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r>
              <a:rPr lang="de-DE" sz="1100" dirty="0">
                <a:effectLst/>
                <a:latin typeface="Calibri" panose="020F0502020204030204" pitchFamily="34" charset="0"/>
                <a:ea typeface="Calibri" panose="020F0502020204030204" pitchFamily="34" charset="0"/>
                <a:cs typeface="Times New Roman" panose="02020603050405020304" pitchFamily="18" charset="0"/>
              </a:rPr>
              <a:t> Probeunterricht nicht bestanden   </a:t>
            </a:r>
          </a:p>
        </p:txBody>
      </p:sp>
      <p:sp>
        <p:nvSpPr>
          <p:cNvPr id="16" name="Pfeil: nach oben 15">
            <a:extLst>
              <a:ext uri="{FF2B5EF4-FFF2-40B4-BE49-F238E27FC236}">
                <a16:creationId xmlns:a16="http://schemas.microsoft.com/office/drawing/2014/main" id="{32A8FA4F-8422-4947-8386-BA21316A4F26}"/>
              </a:ext>
            </a:extLst>
          </p:cNvPr>
          <p:cNvSpPr/>
          <p:nvPr/>
        </p:nvSpPr>
        <p:spPr>
          <a:xfrm>
            <a:off x="2954628" y="3395890"/>
            <a:ext cx="115744" cy="416861"/>
          </a:xfrm>
          <a:prstGeom prst="up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18" name="Pfeil: nach oben 17">
            <a:extLst>
              <a:ext uri="{FF2B5EF4-FFF2-40B4-BE49-F238E27FC236}">
                <a16:creationId xmlns:a16="http://schemas.microsoft.com/office/drawing/2014/main" id="{C8EA7F19-E927-4C4D-B273-55CECF5D2822}"/>
              </a:ext>
            </a:extLst>
          </p:cNvPr>
          <p:cNvSpPr/>
          <p:nvPr/>
        </p:nvSpPr>
        <p:spPr>
          <a:xfrm>
            <a:off x="4344303" y="3396224"/>
            <a:ext cx="115744" cy="416861"/>
          </a:xfrm>
          <a:prstGeom prst="up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19" name="Pfeil: nach oben 18">
            <a:extLst>
              <a:ext uri="{FF2B5EF4-FFF2-40B4-BE49-F238E27FC236}">
                <a16:creationId xmlns:a16="http://schemas.microsoft.com/office/drawing/2014/main" id="{1E8FF18D-392D-4F60-BF12-C9B82BDAD971}"/>
              </a:ext>
            </a:extLst>
          </p:cNvPr>
          <p:cNvSpPr/>
          <p:nvPr/>
        </p:nvSpPr>
        <p:spPr>
          <a:xfrm>
            <a:off x="5783835" y="3396635"/>
            <a:ext cx="115744" cy="416861"/>
          </a:xfrm>
          <a:prstGeom prst="up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20" name="Pfeil: nach oben 19">
            <a:extLst>
              <a:ext uri="{FF2B5EF4-FFF2-40B4-BE49-F238E27FC236}">
                <a16:creationId xmlns:a16="http://schemas.microsoft.com/office/drawing/2014/main" id="{716A0E83-FA1D-48A0-8DEA-175398957EFA}"/>
              </a:ext>
            </a:extLst>
          </p:cNvPr>
          <p:cNvSpPr/>
          <p:nvPr/>
        </p:nvSpPr>
        <p:spPr>
          <a:xfrm>
            <a:off x="2790990" y="2282118"/>
            <a:ext cx="163637" cy="435396"/>
          </a:xfrm>
          <a:prstGeom prst="up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21" name="Pfeil: nach oben 20">
            <a:extLst>
              <a:ext uri="{FF2B5EF4-FFF2-40B4-BE49-F238E27FC236}">
                <a16:creationId xmlns:a16="http://schemas.microsoft.com/office/drawing/2014/main" id="{2325921C-39F6-45A9-BB7E-A4178E2CA2D2}"/>
              </a:ext>
            </a:extLst>
          </p:cNvPr>
          <p:cNvSpPr/>
          <p:nvPr/>
        </p:nvSpPr>
        <p:spPr>
          <a:xfrm>
            <a:off x="4281141" y="2261401"/>
            <a:ext cx="178906" cy="472979"/>
          </a:xfrm>
          <a:prstGeom prst="up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22" name="Rechteck 21">
            <a:extLst>
              <a:ext uri="{FF2B5EF4-FFF2-40B4-BE49-F238E27FC236}">
                <a16:creationId xmlns:a16="http://schemas.microsoft.com/office/drawing/2014/main" id="{EBC1E1A4-FAF2-459A-951F-580BF4FDC975}"/>
              </a:ext>
            </a:extLst>
          </p:cNvPr>
          <p:cNvSpPr/>
          <p:nvPr/>
        </p:nvSpPr>
        <p:spPr>
          <a:xfrm>
            <a:off x="1443377" y="1944536"/>
            <a:ext cx="4921885" cy="316865"/>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de-DE" sz="1100" b="1" dirty="0">
                <a:effectLst/>
                <a:ea typeface="Calibri" panose="020F0502020204030204" pitchFamily="34" charset="0"/>
                <a:cs typeface="Times New Roman" panose="02020603050405020304" pitchFamily="18" charset="0"/>
              </a:rPr>
              <a:t>Gymnasium – 5. Jahrgangsstufe </a:t>
            </a:r>
            <a:endParaRPr lang="de-DE" sz="11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168876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C42BB79-FA95-45A2-A88D-4C41B71DF39C}"/>
              </a:ext>
            </a:extLst>
          </p:cNvPr>
          <p:cNvSpPr>
            <a:spLocks noGrp="1"/>
          </p:cNvSpPr>
          <p:nvPr>
            <p:ph type="title"/>
          </p:nvPr>
        </p:nvSpPr>
        <p:spPr/>
        <p:txBody>
          <a:bodyPr/>
          <a:lstStyle/>
          <a:p>
            <a:r>
              <a:rPr lang="de-DE" dirty="0"/>
              <a:t>Gymnasien in Kempten </a:t>
            </a:r>
          </a:p>
        </p:txBody>
      </p:sp>
      <p:pic>
        <p:nvPicPr>
          <p:cNvPr id="5" name="Grafik 4" descr="Ein Bild, das Kleiderbügel enthält.&#10;&#10;Automatisch generierte Beschreibung">
            <a:hlinkClick r:id="rId2"/>
            <a:extLst>
              <a:ext uri="{FF2B5EF4-FFF2-40B4-BE49-F238E27FC236}">
                <a16:creationId xmlns:a16="http://schemas.microsoft.com/office/drawing/2014/main" id="{AFE26239-A73D-489B-9E68-8A3D20A8E663}"/>
              </a:ext>
            </a:extLst>
          </p:cNvPr>
          <p:cNvPicPr>
            <a:picLocks noChangeAspect="1"/>
          </p:cNvPicPr>
          <p:nvPr/>
        </p:nvPicPr>
        <p:blipFill>
          <a:blip r:embed="rId3"/>
          <a:stretch>
            <a:fillRect/>
          </a:stretch>
        </p:blipFill>
        <p:spPr>
          <a:xfrm>
            <a:off x="1267261" y="1970395"/>
            <a:ext cx="5926946" cy="848068"/>
          </a:xfrm>
          <a:prstGeom prst="rect">
            <a:avLst/>
          </a:prstGeom>
        </p:spPr>
      </p:pic>
      <p:pic>
        <p:nvPicPr>
          <p:cNvPr id="7" name="Grafik 6" descr="Ein Bild, das Text enthält.&#10;&#10;Automatisch generierte Beschreibung">
            <a:hlinkClick r:id="rId4"/>
            <a:extLst>
              <a:ext uri="{FF2B5EF4-FFF2-40B4-BE49-F238E27FC236}">
                <a16:creationId xmlns:a16="http://schemas.microsoft.com/office/drawing/2014/main" id="{48E77D6B-A6D2-4A5A-861D-AADD968CB120}"/>
              </a:ext>
            </a:extLst>
          </p:cNvPr>
          <p:cNvPicPr>
            <a:picLocks noChangeAspect="1"/>
          </p:cNvPicPr>
          <p:nvPr/>
        </p:nvPicPr>
        <p:blipFill>
          <a:blip r:embed="rId5"/>
          <a:stretch>
            <a:fillRect/>
          </a:stretch>
        </p:blipFill>
        <p:spPr>
          <a:xfrm>
            <a:off x="2025696" y="4704354"/>
            <a:ext cx="4410075" cy="1104900"/>
          </a:xfrm>
          <a:prstGeom prst="rect">
            <a:avLst/>
          </a:prstGeom>
        </p:spPr>
      </p:pic>
      <p:pic>
        <p:nvPicPr>
          <p:cNvPr id="9" name="Grafik 8">
            <a:hlinkClick r:id="rId6"/>
            <a:extLst>
              <a:ext uri="{FF2B5EF4-FFF2-40B4-BE49-F238E27FC236}">
                <a16:creationId xmlns:a16="http://schemas.microsoft.com/office/drawing/2014/main" id="{799D9BC6-0D6E-4C72-B971-EED3AA2A8424}"/>
              </a:ext>
            </a:extLst>
          </p:cNvPr>
          <p:cNvPicPr>
            <a:picLocks noChangeAspect="1"/>
          </p:cNvPicPr>
          <p:nvPr/>
        </p:nvPicPr>
        <p:blipFill rotWithShape="1">
          <a:blip r:embed="rId7"/>
          <a:srcRect r="41620"/>
          <a:stretch/>
        </p:blipFill>
        <p:spPr>
          <a:xfrm>
            <a:off x="4771270" y="3120520"/>
            <a:ext cx="6283584" cy="1238250"/>
          </a:xfrm>
          <a:prstGeom prst="rect">
            <a:avLst/>
          </a:prstGeom>
        </p:spPr>
      </p:pic>
      <p:sp>
        <p:nvSpPr>
          <p:cNvPr id="10" name="Pfeil: nach rechts 9">
            <a:extLst>
              <a:ext uri="{FF2B5EF4-FFF2-40B4-BE49-F238E27FC236}">
                <a16:creationId xmlns:a16="http://schemas.microsoft.com/office/drawing/2014/main" id="{4094E3E8-DFFB-45A3-9700-9D10235EE1E5}"/>
              </a:ext>
            </a:extLst>
          </p:cNvPr>
          <p:cNvSpPr/>
          <p:nvPr/>
        </p:nvSpPr>
        <p:spPr>
          <a:xfrm rot="20654136">
            <a:off x="129906" y="4012808"/>
            <a:ext cx="2643346" cy="6919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50" dirty="0"/>
              <a:t>Klicken Sie auf das jeweilige Schulsymbol, um zur Homepage zu gelangen</a:t>
            </a:r>
          </a:p>
        </p:txBody>
      </p:sp>
      <p:pic>
        <p:nvPicPr>
          <p:cNvPr id="11" name="Grafik 10" descr="Maus Silhouette">
            <a:extLst>
              <a:ext uri="{FF2B5EF4-FFF2-40B4-BE49-F238E27FC236}">
                <a16:creationId xmlns:a16="http://schemas.microsoft.com/office/drawing/2014/main" id="{DCAF39FF-DFD4-47F5-A422-950EA92DFAD7}"/>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rot="4432912">
            <a:off x="602494" y="3430794"/>
            <a:ext cx="914400" cy="914400"/>
          </a:xfrm>
          <a:prstGeom prst="rect">
            <a:avLst/>
          </a:prstGeom>
        </p:spPr>
      </p:pic>
    </p:spTree>
    <p:extLst>
      <p:ext uri="{BB962C8B-B14F-4D97-AF65-F5344CB8AC3E}">
        <p14:creationId xmlns:p14="http://schemas.microsoft.com/office/powerpoint/2010/main" val="41705746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5F3F675-A3AB-4381-B1E9-BAB4F47A554E}"/>
              </a:ext>
            </a:extLst>
          </p:cNvPr>
          <p:cNvSpPr>
            <a:spLocks noGrp="1"/>
          </p:cNvSpPr>
          <p:nvPr>
            <p:ph type="title"/>
          </p:nvPr>
        </p:nvSpPr>
        <p:spPr>
          <a:xfrm>
            <a:off x="1451579" y="447869"/>
            <a:ext cx="9603275" cy="1405885"/>
          </a:xfrm>
        </p:spPr>
        <p:txBody>
          <a:bodyPr>
            <a:normAutofit fontScale="90000"/>
          </a:bodyPr>
          <a:lstStyle/>
          <a:p>
            <a:pPr>
              <a:lnSpc>
                <a:spcPct val="150000"/>
              </a:lnSpc>
            </a:pPr>
            <a:r>
              <a:rPr lang="de-DE" dirty="0"/>
              <a:t>Gymnasien in Kempten </a:t>
            </a:r>
            <a:br>
              <a:rPr lang="de-DE" dirty="0"/>
            </a:br>
            <a:r>
              <a:rPr lang="de-DE" dirty="0"/>
              <a:t>- Ausbildungsrichtungen </a:t>
            </a:r>
          </a:p>
        </p:txBody>
      </p:sp>
      <p:graphicFrame>
        <p:nvGraphicFramePr>
          <p:cNvPr id="4" name="Tabelle 4">
            <a:extLst>
              <a:ext uri="{FF2B5EF4-FFF2-40B4-BE49-F238E27FC236}">
                <a16:creationId xmlns:a16="http://schemas.microsoft.com/office/drawing/2014/main" id="{66F11676-7565-42C7-AC1A-40D6F6306994}"/>
              </a:ext>
            </a:extLst>
          </p:cNvPr>
          <p:cNvGraphicFramePr>
            <a:graphicFrameLocks noGrp="1"/>
          </p:cNvGraphicFramePr>
          <p:nvPr>
            <p:extLst>
              <p:ext uri="{D42A27DB-BD31-4B8C-83A1-F6EECF244321}">
                <p14:modId xmlns:p14="http://schemas.microsoft.com/office/powerpoint/2010/main" val="117823242"/>
              </p:ext>
            </p:extLst>
          </p:nvPr>
        </p:nvGraphicFramePr>
        <p:xfrm>
          <a:off x="1451579" y="1887310"/>
          <a:ext cx="9494501" cy="4211320"/>
        </p:xfrm>
        <a:graphic>
          <a:graphicData uri="http://schemas.openxmlformats.org/drawingml/2006/table">
            <a:tbl>
              <a:tblPr firstRow="1" bandRow="1">
                <a:tableStyleId>{5C22544A-7EE6-4342-B048-85BDC9FD1C3A}</a:tableStyleId>
              </a:tblPr>
              <a:tblGrid>
                <a:gridCol w="4692864">
                  <a:extLst>
                    <a:ext uri="{9D8B030D-6E8A-4147-A177-3AD203B41FA5}">
                      <a16:colId xmlns:a16="http://schemas.microsoft.com/office/drawing/2014/main" val="4275535784"/>
                    </a:ext>
                  </a:extLst>
                </a:gridCol>
                <a:gridCol w="4801637">
                  <a:extLst>
                    <a:ext uri="{9D8B030D-6E8A-4147-A177-3AD203B41FA5}">
                      <a16:colId xmlns:a16="http://schemas.microsoft.com/office/drawing/2014/main" val="396604428"/>
                    </a:ext>
                  </a:extLst>
                </a:gridCol>
              </a:tblGrid>
              <a:tr h="370840">
                <a:tc>
                  <a:txBody>
                    <a:bodyPr/>
                    <a:lstStyle/>
                    <a:p>
                      <a:r>
                        <a:rPr lang="de-DE" dirty="0">
                          <a:latin typeface="Calibri" panose="020F0502020204030204" pitchFamily="34" charset="0"/>
                          <a:cs typeface="Calibri" panose="020F0502020204030204" pitchFamily="34" charset="0"/>
                        </a:rPr>
                        <a:t>Ausbildungsrichtung </a:t>
                      </a:r>
                    </a:p>
                  </a:txBody>
                  <a:tcPr/>
                </a:tc>
                <a:tc>
                  <a:txBody>
                    <a:bodyPr/>
                    <a:lstStyle/>
                    <a:p>
                      <a:r>
                        <a:rPr lang="de-DE" dirty="0">
                          <a:latin typeface="Calibri" panose="020F0502020204030204" pitchFamily="34" charset="0"/>
                          <a:cs typeface="Calibri" panose="020F0502020204030204" pitchFamily="34" charset="0"/>
                        </a:rPr>
                        <a:t>Anbietendes Gymnasium </a:t>
                      </a:r>
                    </a:p>
                  </a:txBody>
                  <a:tcPr/>
                </a:tc>
                <a:extLst>
                  <a:ext uri="{0D108BD9-81ED-4DB2-BD59-A6C34878D82A}">
                    <a16:rowId xmlns:a16="http://schemas.microsoft.com/office/drawing/2014/main" val="2058190772"/>
                  </a:ext>
                </a:extLst>
              </a:tr>
              <a:tr h="370840">
                <a:tc>
                  <a:txBody>
                    <a:bodyPr/>
                    <a:lstStyle/>
                    <a:p>
                      <a:r>
                        <a:rPr lang="de-DE" dirty="0">
                          <a:latin typeface="Calibri" panose="020F0502020204030204" pitchFamily="34" charset="0"/>
                          <a:cs typeface="Calibri" panose="020F0502020204030204" pitchFamily="34" charset="0"/>
                        </a:rPr>
                        <a:t>naturwissenschaftlich – technologisch </a:t>
                      </a:r>
                    </a:p>
                  </a:txBody>
                  <a:tcPr anchor="ctr"/>
                </a:tc>
                <a:tc>
                  <a:txBody>
                    <a:bodyPr/>
                    <a:lstStyle/>
                    <a:p>
                      <a:endParaRPr lang="de-DE" dirty="0"/>
                    </a:p>
                    <a:p>
                      <a:endParaRPr lang="de-DE" dirty="0"/>
                    </a:p>
                  </a:txBody>
                  <a:tcPr/>
                </a:tc>
                <a:extLst>
                  <a:ext uri="{0D108BD9-81ED-4DB2-BD59-A6C34878D82A}">
                    <a16:rowId xmlns:a16="http://schemas.microsoft.com/office/drawing/2014/main" val="1689638119"/>
                  </a:ext>
                </a:extLst>
              </a:tr>
              <a:tr h="370840">
                <a:tc>
                  <a:txBody>
                    <a:bodyPr/>
                    <a:lstStyle/>
                    <a:p>
                      <a:r>
                        <a:rPr lang="de-DE" dirty="0">
                          <a:latin typeface="Calibri" panose="020F0502020204030204" pitchFamily="34" charset="0"/>
                          <a:cs typeface="Calibri" panose="020F0502020204030204" pitchFamily="34" charset="0"/>
                        </a:rPr>
                        <a:t>sprachlich </a:t>
                      </a:r>
                    </a:p>
                  </a:txBody>
                  <a:tcPr anchor="ctr"/>
                </a:tc>
                <a:tc>
                  <a:txBody>
                    <a:bodyPr/>
                    <a:lstStyle/>
                    <a:p>
                      <a:endParaRPr lang="de-DE" dirty="0"/>
                    </a:p>
                    <a:p>
                      <a:endParaRPr lang="de-DE" dirty="0"/>
                    </a:p>
                  </a:txBody>
                  <a:tcPr/>
                </a:tc>
                <a:extLst>
                  <a:ext uri="{0D108BD9-81ED-4DB2-BD59-A6C34878D82A}">
                    <a16:rowId xmlns:a16="http://schemas.microsoft.com/office/drawing/2014/main" val="4276554487"/>
                  </a:ext>
                </a:extLst>
              </a:tr>
              <a:tr h="370840">
                <a:tc>
                  <a:txBody>
                    <a:bodyPr/>
                    <a:lstStyle/>
                    <a:p>
                      <a:r>
                        <a:rPr lang="de-DE" dirty="0">
                          <a:latin typeface="Calibri" panose="020F0502020204030204" pitchFamily="34" charset="0"/>
                          <a:cs typeface="Calibri" panose="020F0502020204030204" pitchFamily="34" charset="0"/>
                        </a:rPr>
                        <a:t>wirtschaftswissenschaftlich </a:t>
                      </a:r>
                    </a:p>
                  </a:txBody>
                  <a:tcPr anchor="ctr"/>
                </a:tc>
                <a:tc>
                  <a:txBody>
                    <a:bodyPr/>
                    <a:lstStyle/>
                    <a:p>
                      <a:endParaRPr lang="de-DE" dirty="0"/>
                    </a:p>
                    <a:p>
                      <a:endParaRPr lang="de-DE" dirty="0"/>
                    </a:p>
                  </a:txBody>
                  <a:tcPr/>
                </a:tc>
                <a:extLst>
                  <a:ext uri="{0D108BD9-81ED-4DB2-BD59-A6C34878D82A}">
                    <a16:rowId xmlns:a16="http://schemas.microsoft.com/office/drawing/2014/main" val="758821760"/>
                  </a:ext>
                </a:extLst>
              </a:tr>
              <a:tr h="370840">
                <a:tc>
                  <a:txBody>
                    <a:bodyPr/>
                    <a:lstStyle/>
                    <a:p>
                      <a:r>
                        <a:rPr lang="de-DE" dirty="0">
                          <a:latin typeface="Calibri" panose="020F0502020204030204" pitchFamily="34" charset="0"/>
                          <a:cs typeface="Calibri" panose="020F0502020204030204" pitchFamily="34" charset="0"/>
                        </a:rPr>
                        <a:t>sozialwissenschaftlich </a:t>
                      </a:r>
                    </a:p>
                  </a:txBody>
                  <a:tcPr anchor="ctr"/>
                </a:tc>
                <a:tc>
                  <a:txBody>
                    <a:bodyPr/>
                    <a:lstStyle/>
                    <a:p>
                      <a:endParaRPr lang="de-DE" dirty="0"/>
                    </a:p>
                    <a:p>
                      <a:endParaRPr lang="de-DE" dirty="0"/>
                    </a:p>
                  </a:txBody>
                  <a:tcPr/>
                </a:tc>
                <a:extLst>
                  <a:ext uri="{0D108BD9-81ED-4DB2-BD59-A6C34878D82A}">
                    <a16:rowId xmlns:a16="http://schemas.microsoft.com/office/drawing/2014/main" val="4186232838"/>
                  </a:ext>
                </a:extLst>
              </a:tr>
              <a:tr h="370840">
                <a:tc>
                  <a:txBody>
                    <a:bodyPr/>
                    <a:lstStyle/>
                    <a:p>
                      <a:r>
                        <a:rPr lang="de-DE" dirty="0">
                          <a:latin typeface="Calibri" panose="020F0502020204030204" pitchFamily="34" charset="0"/>
                          <a:cs typeface="Calibri" panose="020F0502020204030204" pitchFamily="34" charset="0"/>
                        </a:rPr>
                        <a:t>musisch </a:t>
                      </a:r>
                    </a:p>
                  </a:txBody>
                  <a:tcPr anchor="ctr"/>
                </a:tc>
                <a:tc>
                  <a:txBody>
                    <a:bodyPr/>
                    <a:lstStyle/>
                    <a:p>
                      <a:endParaRPr lang="de-DE" dirty="0"/>
                    </a:p>
                    <a:p>
                      <a:endParaRPr lang="de-DE" dirty="0"/>
                    </a:p>
                  </a:txBody>
                  <a:tcPr/>
                </a:tc>
                <a:extLst>
                  <a:ext uri="{0D108BD9-81ED-4DB2-BD59-A6C34878D82A}">
                    <a16:rowId xmlns:a16="http://schemas.microsoft.com/office/drawing/2014/main" val="1457565994"/>
                  </a:ext>
                </a:extLst>
              </a:tr>
              <a:tr h="370840">
                <a:tc>
                  <a:txBody>
                    <a:bodyPr/>
                    <a:lstStyle/>
                    <a:p>
                      <a:r>
                        <a:rPr lang="de-DE" dirty="0">
                          <a:latin typeface="Calibri" panose="020F0502020204030204" pitchFamily="34" charset="0"/>
                          <a:cs typeface="Calibri" panose="020F0502020204030204" pitchFamily="34" charset="0"/>
                        </a:rPr>
                        <a:t>humanistisch</a:t>
                      </a:r>
                    </a:p>
                    <a:p>
                      <a:endParaRPr lang="de-DE" dirty="0">
                        <a:latin typeface="Calibri" panose="020F0502020204030204" pitchFamily="34" charset="0"/>
                        <a:cs typeface="Calibri" panose="020F0502020204030204" pitchFamily="34" charset="0"/>
                      </a:endParaRPr>
                    </a:p>
                  </a:txBody>
                  <a:tcPr anchor="ctr"/>
                </a:tc>
                <a:tc>
                  <a:txBody>
                    <a:bodyPr/>
                    <a:lstStyle/>
                    <a:p>
                      <a:endParaRPr lang="de-DE" dirty="0"/>
                    </a:p>
                  </a:txBody>
                  <a:tcPr/>
                </a:tc>
                <a:extLst>
                  <a:ext uri="{0D108BD9-81ED-4DB2-BD59-A6C34878D82A}">
                    <a16:rowId xmlns:a16="http://schemas.microsoft.com/office/drawing/2014/main" val="2703377637"/>
                  </a:ext>
                </a:extLst>
              </a:tr>
            </a:tbl>
          </a:graphicData>
        </a:graphic>
      </p:graphicFrame>
      <p:pic>
        <p:nvPicPr>
          <p:cNvPr id="5" name="Grafik 4" descr="Ein Bild, das Kleiderbügel enthält.&#10;&#10;Automatisch generierte Beschreibung">
            <a:hlinkClick r:id="rId2"/>
            <a:extLst>
              <a:ext uri="{FF2B5EF4-FFF2-40B4-BE49-F238E27FC236}">
                <a16:creationId xmlns:a16="http://schemas.microsoft.com/office/drawing/2014/main" id="{9E9D12F8-2DBD-465F-AF3D-2B9D6420A8E8}"/>
              </a:ext>
            </a:extLst>
          </p:cNvPr>
          <p:cNvPicPr>
            <a:picLocks noChangeAspect="1"/>
          </p:cNvPicPr>
          <p:nvPr/>
        </p:nvPicPr>
        <p:blipFill rotWithShape="1">
          <a:blip r:embed="rId3"/>
          <a:srcRect l="-1" r="55916"/>
          <a:stretch/>
        </p:blipFill>
        <p:spPr>
          <a:xfrm>
            <a:off x="6350989" y="2323751"/>
            <a:ext cx="1601774" cy="519878"/>
          </a:xfrm>
          <a:prstGeom prst="rect">
            <a:avLst/>
          </a:prstGeom>
        </p:spPr>
      </p:pic>
      <p:pic>
        <p:nvPicPr>
          <p:cNvPr id="7" name="Grafik 6" descr="Ein Bild, das Kleiderbügel enthält.&#10;&#10;Automatisch generierte Beschreibung">
            <a:hlinkClick r:id="rId2"/>
            <a:extLst>
              <a:ext uri="{FF2B5EF4-FFF2-40B4-BE49-F238E27FC236}">
                <a16:creationId xmlns:a16="http://schemas.microsoft.com/office/drawing/2014/main" id="{4C8D6531-9B70-445F-83F6-2D71FCA40D3E}"/>
              </a:ext>
            </a:extLst>
          </p:cNvPr>
          <p:cNvPicPr>
            <a:picLocks noChangeAspect="1"/>
          </p:cNvPicPr>
          <p:nvPr/>
        </p:nvPicPr>
        <p:blipFill rotWithShape="1">
          <a:blip r:embed="rId3"/>
          <a:srcRect l="-1" r="55916"/>
          <a:stretch/>
        </p:blipFill>
        <p:spPr>
          <a:xfrm>
            <a:off x="6350989" y="2949209"/>
            <a:ext cx="1601774" cy="519878"/>
          </a:xfrm>
          <a:prstGeom prst="rect">
            <a:avLst/>
          </a:prstGeom>
        </p:spPr>
      </p:pic>
      <p:pic>
        <p:nvPicPr>
          <p:cNvPr id="9" name="Grafik 8" descr="Ein Bild, das Text enthält.&#10;&#10;Automatisch generierte Beschreibung">
            <a:hlinkClick r:id="rId4"/>
            <a:extLst>
              <a:ext uri="{FF2B5EF4-FFF2-40B4-BE49-F238E27FC236}">
                <a16:creationId xmlns:a16="http://schemas.microsoft.com/office/drawing/2014/main" id="{778D1D66-D12B-4B12-B80A-6921B0130577}"/>
              </a:ext>
            </a:extLst>
          </p:cNvPr>
          <p:cNvPicPr>
            <a:picLocks noChangeAspect="1"/>
          </p:cNvPicPr>
          <p:nvPr/>
        </p:nvPicPr>
        <p:blipFill rotWithShape="1">
          <a:blip r:embed="rId5"/>
          <a:srcRect r="73797"/>
          <a:stretch/>
        </p:blipFill>
        <p:spPr>
          <a:xfrm>
            <a:off x="6309044" y="4869105"/>
            <a:ext cx="561539" cy="536910"/>
          </a:xfrm>
          <a:prstGeom prst="rect">
            <a:avLst/>
          </a:prstGeom>
        </p:spPr>
      </p:pic>
      <p:pic>
        <p:nvPicPr>
          <p:cNvPr id="11" name="Grafik 10" descr="Ein Bild, das Text enthält.&#10;&#10;Automatisch generierte Beschreibung">
            <a:hlinkClick r:id="rId4"/>
            <a:extLst>
              <a:ext uri="{FF2B5EF4-FFF2-40B4-BE49-F238E27FC236}">
                <a16:creationId xmlns:a16="http://schemas.microsoft.com/office/drawing/2014/main" id="{5292AD68-8901-4A59-9B1F-AD224AE87DF2}"/>
              </a:ext>
            </a:extLst>
          </p:cNvPr>
          <p:cNvPicPr>
            <a:picLocks noChangeAspect="1"/>
          </p:cNvPicPr>
          <p:nvPr/>
        </p:nvPicPr>
        <p:blipFill rotWithShape="1">
          <a:blip r:embed="rId5"/>
          <a:srcRect r="73797"/>
          <a:stretch/>
        </p:blipFill>
        <p:spPr>
          <a:xfrm>
            <a:off x="6303550" y="4230329"/>
            <a:ext cx="561539" cy="536910"/>
          </a:xfrm>
          <a:prstGeom prst="rect">
            <a:avLst/>
          </a:prstGeom>
        </p:spPr>
      </p:pic>
      <p:pic>
        <p:nvPicPr>
          <p:cNvPr id="12" name="Grafik 11" descr="Ein Bild, das Text enthält.&#10;&#10;Automatisch generierte Beschreibung">
            <a:hlinkClick r:id="rId4"/>
            <a:extLst>
              <a:ext uri="{FF2B5EF4-FFF2-40B4-BE49-F238E27FC236}">
                <a16:creationId xmlns:a16="http://schemas.microsoft.com/office/drawing/2014/main" id="{C32D7BF1-0F98-488C-981A-82C9BFE1D8C9}"/>
              </a:ext>
            </a:extLst>
          </p:cNvPr>
          <p:cNvPicPr>
            <a:picLocks noChangeAspect="1"/>
          </p:cNvPicPr>
          <p:nvPr/>
        </p:nvPicPr>
        <p:blipFill rotWithShape="1">
          <a:blip r:embed="rId5"/>
          <a:srcRect r="73797"/>
          <a:stretch/>
        </p:blipFill>
        <p:spPr>
          <a:xfrm>
            <a:off x="8206355" y="2949209"/>
            <a:ext cx="561539" cy="536910"/>
          </a:xfrm>
          <a:prstGeom prst="rect">
            <a:avLst/>
          </a:prstGeom>
        </p:spPr>
      </p:pic>
      <p:pic>
        <p:nvPicPr>
          <p:cNvPr id="13" name="Grafik 12" descr="Ein Bild, das Text enthält.&#10;&#10;Automatisch generierte Beschreibung">
            <a:hlinkClick r:id="rId4"/>
            <a:extLst>
              <a:ext uri="{FF2B5EF4-FFF2-40B4-BE49-F238E27FC236}">
                <a16:creationId xmlns:a16="http://schemas.microsoft.com/office/drawing/2014/main" id="{5394E56F-F682-4410-850A-FF91CABB2420}"/>
              </a:ext>
            </a:extLst>
          </p:cNvPr>
          <p:cNvPicPr>
            <a:picLocks noChangeAspect="1"/>
          </p:cNvPicPr>
          <p:nvPr/>
        </p:nvPicPr>
        <p:blipFill rotWithShape="1">
          <a:blip r:embed="rId5"/>
          <a:srcRect r="73797"/>
          <a:stretch/>
        </p:blipFill>
        <p:spPr>
          <a:xfrm>
            <a:off x="6303549" y="5520921"/>
            <a:ext cx="561539" cy="536910"/>
          </a:xfrm>
          <a:prstGeom prst="rect">
            <a:avLst/>
          </a:prstGeom>
        </p:spPr>
      </p:pic>
      <p:pic>
        <p:nvPicPr>
          <p:cNvPr id="14" name="Grafik 13">
            <a:hlinkClick r:id="rId6"/>
            <a:extLst>
              <a:ext uri="{FF2B5EF4-FFF2-40B4-BE49-F238E27FC236}">
                <a16:creationId xmlns:a16="http://schemas.microsoft.com/office/drawing/2014/main" id="{3B2B4A4E-B540-4146-98E8-B689BF5891F5}"/>
              </a:ext>
            </a:extLst>
          </p:cNvPr>
          <p:cNvPicPr>
            <a:picLocks noChangeAspect="1"/>
          </p:cNvPicPr>
          <p:nvPr/>
        </p:nvPicPr>
        <p:blipFill rotWithShape="1">
          <a:blip r:embed="rId7"/>
          <a:srcRect r="90061"/>
          <a:stretch/>
        </p:blipFill>
        <p:spPr>
          <a:xfrm>
            <a:off x="6303549" y="3574667"/>
            <a:ext cx="480238" cy="555886"/>
          </a:xfrm>
          <a:prstGeom prst="rect">
            <a:avLst/>
          </a:prstGeom>
        </p:spPr>
      </p:pic>
      <p:pic>
        <p:nvPicPr>
          <p:cNvPr id="15" name="Grafik 14">
            <a:hlinkClick r:id="rId6"/>
            <a:extLst>
              <a:ext uri="{FF2B5EF4-FFF2-40B4-BE49-F238E27FC236}">
                <a16:creationId xmlns:a16="http://schemas.microsoft.com/office/drawing/2014/main" id="{0B7A7986-DF0C-4291-9ED9-622459B7FD77}"/>
              </a:ext>
            </a:extLst>
          </p:cNvPr>
          <p:cNvPicPr>
            <a:picLocks noChangeAspect="1"/>
          </p:cNvPicPr>
          <p:nvPr/>
        </p:nvPicPr>
        <p:blipFill rotWithShape="1">
          <a:blip r:embed="rId7"/>
          <a:srcRect r="90061"/>
          <a:stretch/>
        </p:blipFill>
        <p:spPr>
          <a:xfrm>
            <a:off x="8970112" y="2930233"/>
            <a:ext cx="480238" cy="555886"/>
          </a:xfrm>
          <a:prstGeom prst="rect">
            <a:avLst/>
          </a:prstGeom>
        </p:spPr>
      </p:pic>
      <p:pic>
        <p:nvPicPr>
          <p:cNvPr id="16" name="Grafik 15">
            <a:hlinkClick r:id="rId6"/>
            <a:extLst>
              <a:ext uri="{FF2B5EF4-FFF2-40B4-BE49-F238E27FC236}">
                <a16:creationId xmlns:a16="http://schemas.microsoft.com/office/drawing/2014/main" id="{415E37D2-5DFE-4AEE-9297-4F7CF6732073}"/>
              </a:ext>
            </a:extLst>
          </p:cNvPr>
          <p:cNvPicPr>
            <a:picLocks noChangeAspect="1"/>
          </p:cNvPicPr>
          <p:nvPr/>
        </p:nvPicPr>
        <p:blipFill rotWithShape="1">
          <a:blip r:embed="rId7"/>
          <a:srcRect r="90061"/>
          <a:stretch/>
        </p:blipFill>
        <p:spPr>
          <a:xfrm>
            <a:off x="7151876" y="4238528"/>
            <a:ext cx="480238" cy="555886"/>
          </a:xfrm>
          <a:prstGeom prst="rect">
            <a:avLst/>
          </a:prstGeom>
        </p:spPr>
      </p:pic>
      <p:sp>
        <p:nvSpPr>
          <p:cNvPr id="18" name="Pfeil: nach unten 17">
            <a:extLst>
              <a:ext uri="{FF2B5EF4-FFF2-40B4-BE49-F238E27FC236}">
                <a16:creationId xmlns:a16="http://schemas.microsoft.com/office/drawing/2014/main" id="{97522E09-A74D-458D-BA69-60311387F215}"/>
              </a:ext>
            </a:extLst>
          </p:cNvPr>
          <p:cNvSpPr/>
          <p:nvPr/>
        </p:nvSpPr>
        <p:spPr>
          <a:xfrm>
            <a:off x="7400987" y="75501"/>
            <a:ext cx="2172273" cy="170990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r>
              <a:rPr lang="de-DE" sz="1000" dirty="0"/>
            </a:br>
            <a:r>
              <a:rPr lang="de-DE" sz="1000" dirty="0"/>
              <a:t>Klicken Sie auf das jeweilige Schulsymbol, um die angebotenen Ausbildungsrichtungen und ihre Bedingungen zu sehen </a:t>
            </a:r>
          </a:p>
        </p:txBody>
      </p:sp>
      <p:pic>
        <p:nvPicPr>
          <p:cNvPr id="19" name="Grafik 18" descr="Maus Silhouette">
            <a:extLst>
              <a:ext uri="{FF2B5EF4-FFF2-40B4-BE49-F238E27FC236}">
                <a16:creationId xmlns:a16="http://schemas.microsoft.com/office/drawing/2014/main" id="{E3EC544C-80CF-4F44-940B-300A8ED8BB2D}"/>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rot="13706859">
            <a:off x="9136074" y="925332"/>
            <a:ext cx="914400" cy="914400"/>
          </a:xfrm>
          <a:prstGeom prst="rect">
            <a:avLst/>
          </a:prstGeom>
        </p:spPr>
      </p:pic>
    </p:spTree>
    <p:extLst>
      <p:ext uri="{BB962C8B-B14F-4D97-AF65-F5344CB8AC3E}">
        <p14:creationId xmlns:p14="http://schemas.microsoft.com/office/powerpoint/2010/main" val="24137225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5F3F675-A3AB-4381-B1E9-BAB4F47A554E}"/>
              </a:ext>
            </a:extLst>
          </p:cNvPr>
          <p:cNvSpPr>
            <a:spLocks noGrp="1"/>
          </p:cNvSpPr>
          <p:nvPr>
            <p:ph type="title"/>
          </p:nvPr>
        </p:nvSpPr>
        <p:spPr>
          <a:xfrm>
            <a:off x="1451579" y="447869"/>
            <a:ext cx="9603275" cy="1405885"/>
          </a:xfrm>
        </p:spPr>
        <p:txBody>
          <a:bodyPr>
            <a:normAutofit fontScale="90000"/>
          </a:bodyPr>
          <a:lstStyle/>
          <a:p>
            <a:pPr>
              <a:lnSpc>
                <a:spcPct val="150000"/>
              </a:lnSpc>
            </a:pPr>
            <a:r>
              <a:rPr lang="de-DE" dirty="0"/>
              <a:t>Gymnasien in Kempten </a:t>
            </a:r>
            <a:br>
              <a:rPr lang="de-DE" dirty="0"/>
            </a:br>
            <a:r>
              <a:rPr lang="de-DE" dirty="0"/>
              <a:t>- Informationen für 4. Klässler Innen </a:t>
            </a:r>
          </a:p>
        </p:txBody>
      </p:sp>
      <p:sp>
        <p:nvSpPr>
          <p:cNvPr id="18" name="Pfeil: nach unten 17">
            <a:extLst>
              <a:ext uri="{FF2B5EF4-FFF2-40B4-BE49-F238E27FC236}">
                <a16:creationId xmlns:a16="http://schemas.microsoft.com/office/drawing/2014/main" id="{97522E09-A74D-458D-BA69-60311387F215}"/>
              </a:ext>
            </a:extLst>
          </p:cNvPr>
          <p:cNvSpPr/>
          <p:nvPr/>
        </p:nvSpPr>
        <p:spPr>
          <a:xfrm>
            <a:off x="8206355" y="32776"/>
            <a:ext cx="2172273" cy="170990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r>
              <a:rPr lang="de-DE" sz="1000" dirty="0"/>
            </a:br>
            <a:r>
              <a:rPr lang="de-DE" sz="1000" dirty="0"/>
              <a:t>Klicken Sie auf das jeweilige Schulsymbol, um zu den Informationen zu gelangen </a:t>
            </a:r>
          </a:p>
        </p:txBody>
      </p:sp>
      <p:pic>
        <p:nvPicPr>
          <p:cNvPr id="19" name="Grafik 18" descr="Maus Silhouette">
            <a:extLst>
              <a:ext uri="{FF2B5EF4-FFF2-40B4-BE49-F238E27FC236}">
                <a16:creationId xmlns:a16="http://schemas.microsoft.com/office/drawing/2014/main" id="{E3EC544C-80CF-4F44-940B-300A8ED8BB2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3706859">
            <a:off x="9973568" y="947576"/>
            <a:ext cx="914400" cy="914400"/>
          </a:xfrm>
          <a:prstGeom prst="rect">
            <a:avLst/>
          </a:prstGeom>
        </p:spPr>
      </p:pic>
      <p:pic>
        <p:nvPicPr>
          <p:cNvPr id="17" name="Grafik 16" descr="Ein Bild, das Kleiderbügel enthält.&#10;&#10;Automatisch generierte Beschreibung">
            <a:hlinkClick r:id="rId4"/>
            <a:extLst>
              <a:ext uri="{FF2B5EF4-FFF2-40B4-BE49-F238E27FC236}">
                <a16:creationId xmlns:a16="http://schemas.microsoft.com/office/drawing/2014/main" id="{A4EDEB12-4816-4666-9CCC-8CCE9535D15C}"/>
              </a:ext>
            </a:extLst>
          </p:cNvPr>
          <p:cNvPicPr>
            <a:picLocks noChangeAspect="1"/>
          </p:cNvPicPr>
          <p:nvPr/>
        </p:nvPicPr>
        <p:blipFill>
          <a:blip r:embed="rId5"/>
          <a:stretch>
            <a:fillRect/>
          </a:stretch>
        </p:blipFill>
        <p:spPr>
          <a:xfrm>
            <a:off x="1267261" y="1970395"/>
            <a:ext cx="5926946" cy="848068"/>
          </a:xfrm>
          <a:prstGeom prst="rect">
            <a:avLst/>
          </a:prstGeom>
        </p:spPr>
      </p:pic>
      <p:pic>
        <p:nvPicPr>
          <p:cNvPr id="20" name="Grafik 19">
            <a:hlinkClick r:id="rId6"/>
            <a:extLst>
              <a:ext uri="{FF2B5EF4-FFF2-40B4-BE49-F238E27FC236}">
                <a16:creationId xmlns:a16="http://schemas.microsoft.com/office/drawing/2014/main" id="{D497DCA9-ED27-4700-8DBE-24233A76681C}"/>
              </a:ext>
            </a:extLst>
          </p:cNvPr>
          <p:cNvPicPr>
            <a:picLocks noChangeAspect="1"/>
          </p:cNvPicPr>
          <p:nvPr/>
        </p:nvPicPr>
        <p:blipFill rotWithShape="1">
          <a:blip r:embed="rId7"/>
          <a:srcRect r="41620"/>
          <a:stretch/>
        </p:blipFill>
        <p:spPr>
          <a:xfrm>
            <a:off x="4771270" y="3120520"/>
            <a:ext cx="6283584" cy="1238250"/>
          </a:xfrm>
          <a:prstGeom prst="rect">
            <a:avLst/>
          </a:prstGeom>
        </p:spPr>
      </p:pic>
      <p:pic>
        <p:nvPicPr>
          <p:cNvPr id="21" name="Grafik 20" descr="Ein Bild, das Text enthält.&#10;&#10;Automatisch generierte Beschreibung">
            <a:hlinkClick r:id="rId8"/>
            <a:extLst>
              <a:ext uri="{FF2B5EF4-FFF2-40B4-BE49-F238E27FC236}">
                <a16:creationId xmlns:a16="http://schemas.microsoft.com/office/drawing/2014/main" id="{DD0FC6B9-E6F5-4AC7-867E-CF25D38E67BA}"/>
              </a:ext>
            </a:extLst>
          </p:cNvPr>
          <p:cNvPicPr>
            <a:picLocks noChangeAspect="1"/>
          </p:cNvPicPr>
          <p:nvPr/>
        </p:nvPicPr>
        <p:blipFill>
          <a:blip r:embed="rId9"/>
          <a:stretch>
            <a:fillRect/>
          </a:stretch>
        </p:blipFill>
        <p:spPr>
          <a:xfrm>
            <a:off x="2025696" y="4704354"/>
            <a:ext cx="4410075" cy="1104900"/>
          </a:xfrm>
          <a:prstGeom prst="rect">
            <a:avLst/>
          </a:prstGeom>
        </p:spPr>
      </p:pic>
    </p:spTree>
    <p:extLst>
      <p:ext uri="{BB962C8B-B14F-4D97-AF65-F5344CB8AC3E}">
        <p14:creationId xmlns:p14="http://schemas.microsoft.com/office/powerpoint/2010/main" val="38133229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334529E-B924-46AE-84C1-B0288159C1BF}"/>
              </a:ext>
            </a:extLst>
          </p:cNvPr>
          <p:cNvSpPr>
            <a:spLocks noGrp="1"/>
          </p:cNvSpPr>
          <p:nvPr>
            <p:ph type="title"/>
          </p:nvPr>
        </p:nvSpPr>
        <p:spPr/>
        <p:txBody>
          <a:bodyPr/>
          <a:lstStyle/>
          <a:p>
            <a:r>
              <a:rPr lang="de-DE" dirty="0"/>
              <a:t>Der Probeunterricht </a:t>
            </a:r>
          </a:p>
        </p:txBody>
      </p:sp>
      <p:sp>
        <p:nvSpPr>
          <p:cNvPr id="3" name="Textplatzhalter 2">
            <a:extLst>
              <a:ext uri="{FF2B5EF4-FFF2-40B4-BE49-F238E27FC236}">
                <a16:creationId xmlns:a16="http://schemas.microsoft.com/office/drawing/2014/main" id="{058942D3-B799-414D-87C0-924D94302257}"/>
              </a:ext>
            </a:extLst>
          </p:cNvPr>
          <p:cNvSpPr>
            <a:spLocks noGrp="1"/>
          </p:cNvSpPr>
          <p:nvPr>
            <p:ph type="body" idx="1"/>
          </p:nvPr>
        </p:nvSpPr>
        <p:spPr>
          <a:xfrm>
            <a:off x="1447191" y="2019550"/>
            <a:ext cx="4645152" cy="413258"/>
          </a:xfrm>
        </p:spPr>
        <p:txBody>
          <a:bodyPr>
            <a:normAutofit lnSpcReduction="10000"/>
          </a:bodyPr>
          <a:lstStyle/>
          <a:p>
            <a:r>
              <a:rPr lang="de-DE" dirty="0"/>
              <a:t>Ort und Dauer </a:t>
            </a:r>
          </a:p>
        </p:txBody>
      </p:sp>
      <p:sp>
        <p:nvSpPr>
          <p:cNvPr id="5" name="Textplatzhalter 4">
            <a:extLst>
              <a:ext uri="{FF2B5EF4-FFF2-40B4-BE49-F238E27FC236}">
                <a16:creationId xmlns:a16="http://schemas.microsoft.com/office/drawing/2014/main" id="{8B64893A-130C-45CD-82C3-4C74D048713A}"/>
              </a:ext>
            </a:extLst>
          </p:cNvPr>
          <p:cNvSpPr>
            <a:spLocks noGrp="1"/>
          </p:cNvSpPr>
          <p:nvPr>
            <p:ph type="body" sz="quarter" idx="3"/>
          </p:nvPr>
        </p:nvSpPr>
        <p:spPr>
          <a:xfrm>
            <a:off x="6946084" y="2019550"/>
            <a:ext cx="5184397" cy="611140"/>
          </a:xfrm>
        </p:spPr>
        <p:txBody>
          <a:bodyPr>
            <a:normAutofit lnSpcReduction="10000"/>
          </a:bodyPr>
          <a:lstStyle/>
          <a:p>
            <a:r>
              <a:rPr lang="de-DE" dirty="0"/>
              <a:t>Inhalte und Schülerbeobachtungen </a:t>
            </a:r>
          </a:p>
        </p:txBody>
      </p:sp>
      <p:pic>
        <p:nvPicPr>
          <p:cNvPr id="13" name="Inhaltsplatzhalter 12" descr="Markierung Silhouette">
            <a:extLst>
              <a:ext uri="{FF2B5EF4-FFF2-40B4-BE49-F238E27FC236}">
                <a16:creationId xmlns:a16="http://schemas.microsoft.com/office/drawing/2014/main" id="{55D0C154-71CE-4262-8AE9-25261B96EBCC}"/>
              </a:ext>
            </a:extLst>
          </p:cNvPr>
          <p:cNvPicPr>
            <a:picLocks noGrp="1" noChangeAspect="1"/>
          </p:cNvPicPr>
          <p:nvPr>
            <p:ph sz="quarter" idx="4"/>
          </p:nvPr>
        </p:nvPicPr>
        <p:blipFill>
          <a:blip r:embed="rId2">
            <a:extLst>
              <a:ext uri="{96DAC541-7B7A-43D3-8B79-37D633B846F1}">
                <asvg:svgBlip xmlns:asvg="http://schemas.microsoft.com/office/drawing/2016/SVG/main" r:embed="rId3"/>
              </a:ext>
            </a:extLst>
          </a:blip>
          <a:stretch>
            <a:fillRect/>
          </a:stretch>
        </p:blipFill>
        <p:spPr>
          <a:xfrm>
            <a:off x="884274" y="3393942"/>
            <a:ext cx="718449" cy="718449"/>
          </a:xfrm>
        </p:spPr>
      </p:pic>
      <p:sp>
        <p:nvSpPr>
          <p:cNvPr id="10" name="Inhaltsplatzhalter 9">
            <a:extLst>
              <a:ext uri="{FF2B5EF4-FFF2-40B4-BE49-F238E27FC236}">
                <a16:creationId xmlns:a16="http://schemas.microsoft.com/office/drawing/2014/main" id="{0E582251-40A8-4178-A95C-947AC39491FF}"/>
              </a:ext>
            </a:extLst>
          </p:cNvPr>
          <p:cNvSpPr>
            <a:spLocks noGrp="1"/>
          </p:cNvSpPr>
          <p:nvPr>
            <p:ph sz="half" idx="2"/>
          </p:nvPr>
        </p:nvSpPr>
        <p:spPr>
          <a:xfrm>
            <a:off x="1442906" y="2644008"/>
            <a:ext cx="4573936" cy="3488343"/>
          </a:xfrm>
        </p:spPr>
        <p:txBody>
          <a:bodyPr>
            <a:normAutofit fontScale="70000" lnSpcReduction="20000"/>
          </a:bodyPr>
          <a:lstStyle/>
          <a:p>
            <a:pPr marL="0" indent="0">
              <a:buNone/>
            </a:pPr>
            <a:r>
              <a:rPr lang="de-DE" sz="1600" dirty="0">
                <a:latin typeface="Calibri" panose="020F0502020204030204" pitchFamily="34" charset="0"/>
                <a:cs typeface="Calibri" panose="020F0502020204030204" pitchFamily="34" charset="0"/>
              </a:rPr>
              <a:t>3 Tage –Aktualisierungen der jeweiligen Homepage der aufnehmenden Schule entnehmen </a:t>
            </a:r>
          </a:p>
          <a:p>
            <a:pPr marL="0" indent="0">
              <a:buNone/>
            </a:pPr>
            <a:br>
              <a:rPr lang="de-DE" sz="1600" dirty="0">
                <a:latin typeface="Calibri" panose="020F0502020204030204" pitchFamily="34" charset="0"/>
                <a:cs typeface="Calibri" panose="020F0502020204030204" pitchFamily="34" charset="0"/>
              </a:rPr>
            </a:br>
            <a:r>
              <a:rPr lang="de-DE" sz="1600" dirty="0">
                <a:latin typeface="Calibri" panose="020F0502020204030204" pitchFamily="34" charset="0"/>
                <a:cs typeface="Calibri" panose="020F0502020204030204" pitchFamily="34" charset="0"/>
              </a:rPr>
              <a:t>Der Probeunterricht findet and er jeweils aufnehmenden Schule statt </a:t>
            </a:r>
          </a:p>
          <a:p>
            <a:pPr>
              <a:buFont typeface="Symbol" panose="05050102010706020507" pitchFamily="18" charset="2"/>
              <a:buChar char="-"/>
            </a:pPr>
            <a:r>
              <a:rPr lang="de-DE" sz="1600" dirty="0">
                <a:latin typeface="Calibri" panose="020F0502020204030204" pitchFamily="34" charset="0"/>
                <a:cs typeface="Calibri" panose="020F0502020204030204" pitchFamily="34" charset="0"/>
              </a:rPr>
              <a:t>Die Kemptener Gymnasien führen den Probeunterricht gemeinsam durch </a:t>
            </a:r>
          </a:p>
          <a:p>
            <a:pPr>
              <a:buFont typeface="Symbol" panose="05050102010706020507" pitchFamily="18" charset="2"/>
              <a:buChar char="-"/>
            </a:pPr>
            <a:r>
              <a:rPr lang="de-DE" sz="1600" dirty="0">
                <a:latin typeface="Calibri" panose="020F0502020204030204" pitchFamily="34" charset="0"/>
                <a:cs typeface="Calibri" panose="020F0502020204030204" pitchFamily="34" charset="0"/>
              </a:rPr>
              <a:t>SchülerInnen werden in Kleingruppen zusammengefasst </a:t>
            </a:r>
          </a:p>
          <a:p>
            <a:pPr>
              <a:buFont typeface="Symbol" panose="05050102010706020507" pitchFamily="18" charset="2"/>
              <a:buChar char="-"/>
            </a:pPr>
            <a:r>
              <a:rPr lang="de-DE" sz="1600" dirty="0">
                <a:latin typeface="Calibri" panose="020F0502020204030204" pitchFamily="34" charset="0"/>
                <a:cs typeface="Calibri" panose="020F0502020204030204" pitchFamily="34" charset="0"/>
              </a:rPr>
              <a:t>Jede Gruppe wird von zwei Lehrkräften der jeweiligen Schule betreut </a:t>
            </a:r>
          </a:p>
          <a:p>
            <a:pPr>
              <a:buFont typeface="Symbol" panose="05050102010706020507" pitchFamily="18" charset="2"/>
              <a:buChar char="-"/>
            </a:pPr>
            <a:r>
              <a:rPr lang="de-DE" sz="1600" dirty="0">
                <a:latin typeface="Calibri" panose="020F0502020204030204" pitchFamily="34" charset="0"/>
                <a:cs typeface="Calibri" panose="020F0502020204030204" pitchFamily="34" charset="0"/>
              </a:rPr>
              <a:t>Der Probeunterricht besteht vorwiegend aus schriftlichen Arbeiten </a:t>
            </a:r>
          </a:p>
          <a:p>
            <a:pPr>
              <a:buFont typeface="Symbol" panose="05050102010706020507" pitchFamily="18" charset="2"/>
              <a:buChar char="-"/>
            </a:pPr>
            <a:r>
              <a:rPr lang="de-DE" sz="1600" dirty="0">
                <a:latin typeface="Calibri" panose="020F0502020204030204" pitchFamily="34" charset="0"/>
                <a:cs typeface="Calibri" panose="020F0502020204030204" pitchFamily="34" charset="0"/>
              </a:rPr>
              <a:t>Einheitlich gestellte Aufgaben für die jeweilige Schulart durch das Kultusministerium </a:t>
            </a:r>
          </a:p>
          <a:p>
            <a:pPr>
              <a:buFont typeface="Symbol" panose="05050102010706020507" pitchFamily="18" charset="2"/>
              <a:buChar char="-"/>
            </a:pPr>
            <a:r>
              <a:rPr lang="de-DE" sz="1600" dirty="0">
                <a:latin typeface="Calibri" panose="020F0502020204030204" pitchFamily="34" charset="0"/>
                <a:cs typeface="Calibri" panose="020F0502020204030204" pitchFamily="34" charset="0"/>
              </a:rPr>
              <a:t>Die Noten setzen sich aus schriftlichen und mündlichen Leistungen zusammen </a:t>
            </a:r>
            <a:br>
              <a:rPr lang="de-DE" sz="1400" dirty="0"/>
            </a:br>
            <a:endParaRPr lang="de-DE" sz="1400" dirty="0"/>
          </a:p>
        </p:txBody>
      </p:sp>
      <p:pic>
        <p:nvPicPr>
          <p:cNvPr id="11" name="Inhaltsplatzhalter 7" descr="Sanduhr abgelaufen Silhouette">
            <a:extLst>
              <a:ext uri="{FF2B5EF4-FFF2-40B4-BE49-F238E27FC236}">
                <a16:creationId xmlns:a16="http://schemas.microsoft.com/office/drawing/2014/main" id="{626B1627-169D-4F98-AF33-D1E57323134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05177" y="2644009"/>
            <a:ext cx="459879" cy="459879"/>
          </a:xfrm>
          <a:prstGeom prst="rect">
            <a:avLst/>
          </a:prstGeom>
        </p:spPr>
      </p:pic>
      <p:sp>
        <p:nvSpPr>
          <p:cNvPr id="15" name="Inhaltsplatzhalter 9">
            <a:extLst>
              <a:ext uri="{FF2B5EF4-FFF2-40B4-BE49-F238E27FC236}">
                <a16:creationId xmlns:a16="http://schemas.microsoft.com/office/drawing/2014/main" id="{EA3172CE-7481-47FB-AAF7-6398837FF7B6}"/>
              </a:ext>
            </a:extLst>
          </p:cNvPr>
          <p:cNvSpPr txBox="1">
            <a:spLocks/>
          </p:cNvSpPr>
          <p:nvPr/>
        </p:nvSpPr>
        <p:spPr>
          <a:xfrm>
            <a:off x="6946084" y="2562835"/>
            <a:ext cx="4573936" cy="3328952"/>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indent="0">
              <a:buFont typeface="Arial" panose="020B0604020202020204" pitchFamily="34" charset="0"/>
              <a:buNone/>
            </a:pPr>
            <a:br>
              <a:rPr lang="de-DE" sz="1400" dirty="0"/>
            </a:br>
            <a:endParaRPr lang="de-DE" sz="1400" dirty="0"/>
          </a:p>
        </p:txBody>
      </p:sp>
      <p:sp>
        <p:nvSpPr>
          <p:cNvPr id="17" name="Textfeld 16">
            <a:extLst>
              <a:ext uri="{FF2B5EF4-FFF2-40B4-BE49-F238E27FC236}">
                <a16:creationId xmlns:a16="http://schemas.microsoft.com/office/drawing/2014/main" id="{F758739A-F7C9-4C92-8B47-F12EB9963356}"/>
              </a:ext>
            </a:extLst>
          </p:cNvPr>
          <p:cNvSpPr txBox="1"/>
          <p:nvPr/>
        </p:nvSpPr>
        <p:spPr>
          <a:xfrm>
            <a:off x="7162100" y="2685954"/>
            <a:ext cx="4573936" cy="3113096"/>
          </a:xfrm>
          <a:prstGeom prst="rect">
            <a:avLst/>
          </a:prstGeom>
          <a:noFill/>
        </p:spPr>
        <p:txBody>
          <a:bodyPr wrap="square">
            <a:spAutoFit/>
          </a:bodyPr>
          <a:lstStyle/>
          <a:p>
            <a:pPr marL="171450" indent="-171450">
              <a:buFont typeface="Symbol" panose="05050102010706020507" pitchFamily="18" charset="2"/>
              <a:buChar char="-"/>
            </a:pPr>
            <a:r>
              <a:rPr lang="de-DE" sz="1100" b="1" dirty="0">
                <a:latin typeface="Calibri" panose="020F0502020204030204" pitchFamily="34" charset="0"/>
                <a:cs typeface="Calibri" panose="020F0502020204030204" pitchFamily="34" charset="0"/>
              </a:rPr>
              <a:t>Deutsch:</a:t>
            </a:r>
            <a:r>
              <a:rPr lang="de-DE" sz="1100" dirty="0">
                <a:latin typeface="Calibri" panose="020F0502020204030204" pitchFamily="34" charset="0"/>
                <a:cs typeface="Calibri" panose="020F0502020204030204" pitchFamily="34" charset="0"/>
              </a:rPr>
              <a:t> Rechtschreibung, Grammatik, Textverständnis, Textproduktion </a:t>
            </a:r>
          </a:p>
          <a:p>
            <a:pPr marL="171450" indent="-171450">
              <a:buFont typeface="Symbol" panose="05050102010706020507" pitchFamily="18" charset="2"/>
              <a:buChar char="-"/>
            </a:pPr>
            <a:r>
              <a:rPr lang="de-DE" sz="1100" b="1" dirty="0">
                <a:latin typeface="Calibri" panose="020F0502020204030204" pitchFamily="34" charset="0"/>
                <a:cs typeface="Calibri" panose="020F0502020204030204" pitchFamily="34" charset="0"/>
              </a:rPr>
              <a:t>Mathe: </a:t>
            </a:r>
            <a:r>
              <a:rPr lang="de-DE" sz="1100" dirty="0">
                <a:latin typeface="Calibri" panose="020F0502020204030204" pitchFamily="34" charset="0"/>
                <a:cs typeface="Calibri" panose="020F0502020204030204" pitchFamily="34" charset="0"/>
              </a:rPr>
              <a:t>Grundrechenarten, Sachaufgaben, Geometrie </a:t>
            </a:r>
          </a:p>
          <a:p>
            <a:endParaRPr lang="de-DE" sz="1100" dirty="0">
              <a:latin typeface="Calibri" panose="020F0502020204030204" pitchFamily="34" charset="0"/>
              <a:cs typeface="Calibri" panose="020F0502020204030204" pitchFamily="34" charset="0"/>
            </a:endParaRPr>
          </a:p>
          <a:p>
            <a:pPr>
              <a:lnSpc>
                <a:spcPct val="150000"/>
              </a:lnSpc>
            </a:pPr>
            <a:endParaRPr lang="de-DE" sz="1100" dirty="0">
              <a:latin typeface="Calibri" panose="020F0502020204030204" pitchFamily="34" charset="0"/>
              <a:cs typeface="Calibri" panose="020F0502020204030204" pitchFamily="34" charset="0"/>
            </a:endParaRPr>
          </a:p>
          <a:p>
            <a:pPr>
              <a:lnSpc>
                <a:spcPct val="150000"/>
              </a:lnSpc>
            </a:pPr>
            <a:r>
              <a:rPr lang="de-DE" sz="1100" dirty="0">
                <a:latin typeface="Calibri" panose="020F0502020204030204" pitchFamily="34" charset="0"/>
                <a:cs typeface="Calibri" panose="020F0502020204030204" pitchFamily="34" charset="0"/>
              </a:rPr>
              <a:t>Die zweite Lehrkraft, die im Probeunterricht anwesend ist, nimmt hauptsächlich </a:t>
            </a:r>
            <a:r>
              <a:rPr lang="de-DE" sz="1100" b="1" dirty="0">
                <a:latin typeface="Calibri" panose="020F0502020204030204" pitchFamily="34" charset="0"/>
                <a:cs typeface="Calibri" panose="020F0502020204030204" pitchFamily="34" charset="0"/>
              </a:rPr>
              <a:t>Schülerbeobachtungen</a:t>
            </a:r>
            <a:r>
              <a:rPr lang="de-DE" sz="1100" dirty="0">
                <a:latin typeface="Calibri" panose="020F0502020204030204" pitchFamily="34" charset="0"/>
                <a:cs typeface="Calibri" panose="020F0502020204030204" pitchFamily="34" charset="0"/>
              </a:rPr>
              <a:t> vor. Daraus ergibt sich ebenfalls eine </a:t>
            </a:r>
            <a:r>
              <a:rPr lang="de-DE" sz="1100" b="1" dirty="0">
                <a:latin typeface="Calibri" panose="020F0502020204030204" pitchFamily="34" charset="0"/>
                <a:cs typeface="Calibri" panose="020F0502020204030204" pitchFamily="34" charset="0"/>
              </a:rPr>
              <a:t>Eignungsempfehlung</a:t>
            </a:r>
            <a:r>
              <a:rPr lang="de-DE" sz="1100" dirty="0">
                <a:latin typeface="Calibri" panose="020F0502020204030204" pitchFamily="34" charset="0"/>
                <a:cs typeface="Calibri" panose="020F0502020204030204" pitchFamily="34" charset="0"/>
              </a:rPr>
              <a:t> für die jeweilige Schulart. </a:t>
            </a:r>
          </a:p>
          <a:p>
            <a:pPr>
              <a:lnSpc>
                <a:spcPct val="150000"/>
              </a:lnSpc>
            </a:pPr>
            <a:r>
              <a:rPr lang="de-DE" sz="1100" dirty="0">
                <a:latin typeface="Calibri" panose="020F0502020204030204" pitchFamily="34" charset="0"/>
                <a:cs typeface="Calibri" panose="020F0502020204030204" pitchFamily="34" charset="0"/>
              </a:rPr>
              <a:t>Die Beobachtungen umfassen die Punkte: </a:t>
            </a:r>
          </a:p>
          <a:p>
            <a:pPr marL="171450" indent="-171450">
              <a:lnSpc>
                <a:spcPct val="150000"/>
              </a:lnSpc>
              <a:buFont typeface="Symbol" panose="05050102010706020507" pitchFamily="18" charset="2"/>
              <a:buChar char="-"/>
            </a:pPr>
            <a:r>
              <a:rPr lang="de-DE" sz="1100" dirty="0">
                <a:latin typeface="Calibri" panose="020F0502020204030204" pitchFamily="34" charset="0"/>
                <a:cs typeface="Calibri" panose="020F0502020204030204" pitchFamily="34" charset="0"/>
              </a:rPr>
              <a:t>Arbeitsverhalten </a:t>
            </a:r>
          </a:p>
          <a:p>
            <a:pPr marL="171450" indent="-171450">
              <a:lnSpc>
                <a:spcPct val="150000"/>
              </a:lnSpc>
              <a:buFont typeface="Symbol" panose="05050102010706020507" pitchFamily="18" charset="2"/>
              <a:buChar char="-"/>
            </a:pPr>
            <a:r>
              <a:rPr lang="de-DE" sz="1100" dirty="0">
                <a:latin typeface="Calibri" panose="020F0502020204030204" pitchFamily="34" charset="0"/>
                <a:cs typeface="Calibri" panose="020F0502020204030204" pitchFamily="34" charset="0"/>
              </a:rPr>
              <a:t>Sprachliche Fähigkeiten </a:t>
            </a:r>
          </a:p>
          <a:p>
            <a:pPr marL="171450" indent="-171450">
              <a:lnSpc>
                <a:spcPct val="150000"/>
              </a:lnSpc>
              <a:buFont typeface="Symbol" panose="05050102010706020507" pitchFamily="18" charset="2"/>
              <a:buChar char="-"/>
            </a:pPr>
            <a:r>
              <a:rPr lang="de-DE" sz="1100" dirty="0">
                <a:latin typeface="Calibri" panose="020F0502020204030204" pitchFamily="34" charset="0"/>
                <a:cs typeface="Calibri" panose="020F0502020204030204" pitchFamily="34" charset="0"/>
              </a:rPr>
              <a:t>Lernverhalten (Auffassungsvermögen)  </a:t>
            </a:r>
          </a:p>
          <a:p>
            <a:pPr marL="171450" indent="-171450">
              <a:lnSpc>
                <a:spcPct val="150000"/>
              </a:lnSpc>
              <a:buFont typeface="Symbol" panose="05050102010706020507" pitchFamily="18" charset="2"/>
              <a:buChar char="-"/>
            </a:pPr>
            <a:r>
              <a:rPr lang="de-DE" sz="1100" dirty="0">
                <a:latin typeface="Calibri" panose="020F0502020204030204" pitchFamily="34" charset="0"/>
                <a:cs typeface="Calibri" panose="020F0502020204030204" pitchFamily="34" charset="0"/>
              </a:rPr>
              <a:t>Aufgeschlossenheit </a:t>
            </a:r>
          </a:p>
          <a:p>
            <a:pPr marL="171450" indent="-171450">
              <a:lnSpc>
                <a:spcPct val="150000"/>
              </a:lnSpc>
              <a:buFont typeface="Symbol" panose="05050102010706020507" pitchFamily="18" charset="2"/>
              <a:buChar char="-"/>
            </a:pPr>
            <a:r>
              <a:rPr lang="de-DE" sz="1100" dirty="0">
                <a:latin typeface="Calibri" panose="020F0502020204030204" pitchFamily="34" charset="0"/>
                <a:cs typeface="Calibri" panose="020F0502020204030204" pitchFamily="34" charset="0"/>
              </a:rPr>
              <a:t>Konzentration </a:t>
            </a:r>
          </a:p>
        </p:txBody>
      </p:sp>
      <p:pic>
        <p:nvPicPr>
          <p:cNvPr id="19" name="Grafik 18" descr="Geöffnetes Buch Silhouette">
            <a:extLst>
              <a:ext uri="{FF2B5EF4-FFF2-40B4-BE49-F238E27FC236}">
                <a16:creationId xmlns:a16="http://schemas.microsoft.com/office/drawing/2014/main" id="{9EEEECD4-14ED-44DE-B79B-58D79E4818C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152573" y="2514600"/>
            <a:ext cx="914400" cy="914400"/>
          </a:xfrm>
          <a:prstGeom prst="rect">
            <a:avLst/>
          </a:prstGeom>
        </p:spPr>
      </p:pic>
      <p:pic>
        <p:nvPicPr>
          <p:cNvPr id="25" name="Grafik 24" descr="Brille Silhouette">
            <a:extLst>
              <a:ext uri="{FF2B5EF4-FFF2-40B4-BE49-F238E27FC236}">
                <a16:creationId xmlns:a16="http://schemas.microsoft.com/office/drawing/2014/main" id="{3F382658-0687-43C0-9461-1F60A0562382}"/>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187470" y="3252093"/>
            <a:ext cx="914400" cy="914400"/>
          </a:xfrm>
          <a:prstGeom prst="rect">
            <a:avLst/>
          </a:prstGeom>
        </p:spPr>
      </p:pic>
      <p:pic>
        <p:nvPicPr>
          <p:cNvPr id="27" name="Grafik 26" descr="Klemmbrett Silhouette">
            <a:extLst>
              <a:ext uri="{FF2B5EF4-FFF2-40B4-BE49-F238E27FC236}">
                <a16:creationId xmlns:a16="http://schemas.microsoft.com/office/drawing/2014/main" id="{5E2CCA7E-FD43-48A1-B57B-47ABF5DA37A2}"/>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6200137" y="4145845"/>
            <a:ext cx="914400" cy="914400"/>
          </a:xfrm>
          <a:prstGeom prst="rect">
            <a:avLst/>
          </a:prstGeom>
        </p:spPr>
      </p:pic>
    </p:spTree>
    <p:extLst>
      <p:ext uri="{BB962C8B-B14F-4D97-AF65-F5344CB8AC3E}">
        <p14:creationId xmlns:p14="http://schemas.microsoft.com/office/powerpoint/2010/main" val="5844406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3347216-1F9E-4412-8F23-C54A959EDEB4}"/>
              </a:ext>
            </a:extLst>
          </p:cNvPr>
          <p:cNvSpPr>
            <a:spLocks noGrp="1"/>
          </p:cNvSpPr>
          <p:nvPr>
            <p:ph type="title"/>
          </p:nvPr>
        </p:nvSpPr>
        <p:spPr>
          <a:xfrm>
            <a:off x="1451579" y="394283"/>
            <a:ext cx="9603275" cy="1459471"/>
          </a:xfrm>
        </p:spPr>
        <p:txBody>
          <a:bodyPr>
            <a:normAutofit fontScale="90000"/>
          </a:bodyPr>
          <a:lstStyle/>
          <a:p>
            <a:pPr>
              <a:lnSpc>
                <a:spcPct val="150000"/>
              </a:lnSpc>
            </a:pPr>
            <a:r>
              <a:rPr lang="de-DE" dirty="0"/>
              <a:t>Der Übertritt nach der 5. Jahrgangsstufe an der Mittelschule </a:t>
            </a:r>
          </a:p>
        </p:txBody>
      </p:sp>
      <p:sp>
        <p:nvSpPr>
          <p:cNvPr id="6" name="Rechteck 5">
            <a:extLst>
              <a:ext uri="{FF2B5EF4-FFF2-40B4-BE49-F238E27FC236}">
                <a16:creationId xmlns:a16="http://schemas.microsoft.com/office/drawing/2014/main" id="{A3D9EEBC-90D6-4F52-B3DF-03ABFDE4A92C}"/>
              </a:ext>
            </a:extLst>
          </p:cNvPr>
          <p:cNvSpPr/>
          <p:nvPr/>
        </p:nvSpPr>
        <p:spPr>
          <a:xfrm>
            <a:off x="1370330" y="5641547"/>
            <a:ext cx="9684524" cy="370840"/>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de-DE" sz="1100" b="1">
                <a:effectLst/>
                <a:ea typeface="Calibri" panose="020F0502020204030204" pitchFamily="34" charset="0"/>
                <a:cs typeface="Times New Roman" panose="02020603050405020304" pitchFamily="18" charset="0"/>
              </a:rPr>
              <a:t>Mittelschule – 5. Jahrgangsstufe</a:t>
            </a:r>
            <a:endParaRPr lang="de-DE" sz="1100">
              <a:effectLst/>
              <a:ea typeface="Calibri" panose="020F0502020204030204" pitchFamily="34" charset="0"/>
              <a:cs typeface="Times New Roman" panose="02020603050405020304" pitchFamily="18" charset="0"/>
            </a:endParaRPr>
          </a:p>
        </p:txBody>
      </p:sp>
      <p:sp>
        <p:nvSpPr>
          <p:cNvPr id="7" name="Pfeil: nach oben 6">
            <a:extLst>
              <a:ext uri="{FF2B5EF4-FFF2-40B4-BE49-F238E27FC236}">
                <a16:creationId xmlns:a16="http://schemas.microsoft.com/office/drawing/2014/main" id="{11D4DC18-D041-4A2F-82E2-4464D5060781}"/>
              </a:ext>
            </a:extLst>
          </p:cNvPr>
          <p:cNvSpPr/>
          <p:nvPr/>
        </p:nvSpPr>
        <p:spPr>
          <a:xfrm>
            <a:off x="2502851" y="5299040"/>
            <a:ext cx="198404" cy="325729"/>
          </a:xfrm>
          <a:prstGeom prst="up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8" name="Rechteck 7">
            <a:extLst>
              <a:ext uri="{FF2B5EF4-FFF2-40B4-BE49-F238E27FC236}">
                <a16:creationId xmlns:a16="http://schemas.microsoft.com/office/drawing/2014/main" id="{00A3B6C9-9740-409A-9159-16EAEEE54521}"/>
              </a:ext>
            </a:extLst>
          </p:cNvPr>
          <p:cNvSpPr/>
          <p:nvPr/>
        </p:nvSpPr>
        <p:spPr>
          <a:xfrm>
            <a:off x="1370330" y="4402787"/>
            <a:ext cx="2661285" cy="879475"/>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de-DE" sz="1400" b="1">
                <a:effectLst/>
                <a:ea typeface="Calibri" panose="020F0502020204030204" pitchFamily="34" charset="0"/>
                <a:cs typeface="Times New Roman" panose="02020603050405020304" pitchFamily="18" charset="0"/>
              </a:rPr>
              <a:t>Realschule </a:t>
            </a:r>
            <a:endParaRPr lang="de-DE" sz="1100">
              <a:effectLst/>
              <a:ea typeface="Calibri" panose="020F0502020204030204" pitchFamily="34" charset="0"/>
              <a:cs typeface="Times New Roman" panose="02020603050405020304" pitchFamily="18" charset="0"/>
            </a:endParaRPr>
          </a:p>
        </p:txBody>
      </p:sp>
      <p:sp>
        <p:nvSpPr>
          <p:cNvPr id="9" name="Rechteck 8">
            <a:extLst>
              <a:ext uri="{FF2B5EF4-FFF2-40B4-BE49-F238E27FC236}">
                <a16:creationId xmlns:a16="http://schemas.microsoft.com/office/drawing/2014/main" id="{B42BA6CF-6E3F-4868-961D-46249D71F4DF}"/>
              </a:ext>
            </a:extLst>
          </p:cNvPr>
          <p:cNvSpPr/>
          <p:nvPr/>
        </p:nvSpPr>
        <p:spPr>
          <a:xfrm>
            <a:off x="1370330" y="3247095"/>
            <a:ext cx="2661285" cy="915163"/>
          </a:xfrm>
          <a:prstGeom prst="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de-DE" sz="1400" b="1">
                <a:effectLst/>
                <a:ea typeface="Calibri" panose="020F0502020204030204" pitchFamily="34" charset="0"/>
                <a:cs typeface="Times New Roman" panose="02020603050405020304" pitchFamily="18" charset="0"/>
              </a:rPr>
              <a:t>Wirtschaftsschule </a:t>
            </a:r>
            <a:endParaRPr lang="de-DE" sz="1100">
              <a:effectLst/>
              <a:ea typeface="Calibri" panose="020F0502020204030204" pitchFamily="34" charset="0"/>
              <a:cs typeface="Times New Roman" panose="02020603050405020304" pitchFamily="18" charset="0"/>
            </a:endParaRPr>
          </a:p>
        </p:txBody>
      </p:sp>
      <p:sp>
        <p:nvSpPr>
          <p:cNvPr id="10" name="Rechteck 9">
            <a:extLst>
              <a:ext uri="{FF2B5EF4-FFF2-40B4-BE49-F238E27FC236}">
                <a16:creationId xmlns:a16="http://schemas.microsoft.com/office/drawing/2014/main" id="{FDF71B81-CE34-47A3-BF8B-93EA4EEDED14}"/>
              </a:ext>
            </a:extLst>
          </p:cNvPr>
          <p:cNvSpPr/>
          <p:nvPr/>
        </p:nvSpPr>
        <p:spPr>
          <a:xfrm>
            <a:off x="1370330" y="2021812"/>
            <a:ext cx="2661285" cy="865402"/>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de-DE" sz="1400" b="1">
                <a:effectLst/>
                <a:ea typeface="Calibri" panose="020F0502020204030204" pitchFamily="34" charset="0"/>
                <a:cs typeface="Times New Roman" panose="02020603050405020304" pitchFamily="18" charset="0"/>
              </a:rPr>
              <a:t>Gymnasium </a:t>
            </a:r>
            <a:endParaRPr lang="de-DE" sz="1100">
              <a:effectLst/>
              <a:ea typeface="Calibri" panose="020F0502020204030204" pitchFamily="34" charset="0"/>
              <a:cs typeface="Times New Roman" panose="02020603050405020304" pitchFamily="18" charset="0"/>
            </a:endParaRPr>
          </a:p>
        </p:txBody>
      </p:sp>
      <p:sp>
        <p:nvSpPr>
          <p:cNvPr id="11" name="Pfeil: nach oben 10">
            <a:extLst>
              <a:ext uri="{FF2B5EF4-FFF2-40B4-BE49-F238E27FC236}">
                <a16:creationId xmlns:a16="http://schemas.microsoft.com/office/drawing/2014/main" id="{F20DEA74-1DB9-4052-9375-FCD999651DA3}"/>
              </a:ext>
            </a:extLst>
          </p:cNvPr>
          <p:cNvSpPr/>
          <p:nvPr/>
        </p:nvSpPr>
        <p:spPr>
          <a:xfrm rot="5400000">
            <a:off x="5037188" y="1354427"/>
            <a:ext cx="167971" cy="1686794"/>
          </a:xfrm>
          <a:prstGeom prst="up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12" name="Pfeil: nach oben 11">
            <a:extLst>
              <a:ext uri="{FF2B5EF4-FFF2-40B4-BE49-F238E27FC236}">
                <a16:creationId xmlns:a16="http://schemas.microsoft.com/office/drawing/2014/main" id="{F856885E-753D-4324-AE32-F90F326A0129}"/>
              </a:ext>
            </a:extLst>
          </p:cNvPr>
          <p:cNvSpPr/>
          <p:nvPr/>
        </p:nvSpPr>
        <p:spPr>
          <a:xfrm rot="5400000">
            <a:off x="5037188" y="1848128"/>
            <a:ext cx="167971" cy="1686794"/>
          </a:xfrm>
          <a:prstGeom prst="up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13" name="Pfeil: nach oben 12">
            <a:extLst>
              <a:ext uri="{FF2B5EF4-FFF2-40B4-BE49-F238E27FC236}">
                <a16:creationId xmlns:a16="http://schemas.microsoft.com/office/drawing/2014/main" id="{0210C28C-AFD2-47CB-96D7-68F5CD113328}"/>
              </a:ext>
            </a:extLst>
          </p:cNvPr>
          <p:cNvSpPr/>
          <p:nvPr/>
        </p:nvSpPr>
        <p:spPr>
          <a:xfrm rot="5400000">
            <a:off x="5037188" y="2787445"/>
            <a:ext cx="167971" cy="1686794"/>
          </a:xfrm>
          <a:prstGeom prst="up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14" name="Pfeil: nach oben 13">
            <a:extLst>
              <a:ext uri="{FF2B5EF4-FFF2-40B4-BE49-F238E27FC236}">
                <a16:creationId xmlns:a16="http://schemas.microsoft.com/office/drawing/2014/main" id="{4AD50C7D-9C38-4B91-A362-474AC1935915}"/>
              </a:ext>
            </a:extLst>
          </p:cNvPr>
          <p:cNvSpPr/>
          <p:nvPr/>
        </p:nvSpPr>
        <p:spPr>
          <a:xfrm rot="5400000">
            <a:off x="5037188" y="3732794"/>
            <a:ext cx="167971" cy="1686794"/>
          </a:xfrm>
          <a:prstGeom prst="up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15" name="Pfeil: nach oben 14">
            <a:extLst>
              <a:ext uri="{FF2B5EF4-FFF2-40B4-BE49-F238E27FC236}">
                <a16:creationId xmlns:a16="http://schemas.microsoft.com/office/drawing/2014/main" id="{88FF898A-C0D0-461B-8945-237C2044CF3B}"/>
              </a:ext>
            </a:extLst>
          </p:cNvPr>
          <p:cNvSpPr/>
          <p:nvPr/>
        </p:nvSpPr>
        <p:spPr>
          <a:xfrm rot="5400000">
            <a:off x="5037187" y="4304449"/>
            <a:ext cx="167971" cy="1686794"/>
          </a:xfrm>
          <a:prstGeom prst="up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17" name="Textfeld 2">
            <a:extLst>
              <a:ext uri="{FF2B5EF4-FFF2-40B4-BE49-F238E27FC236}">
                <a16:creationId xmlns:a16="http://schemas.microsoft.com/office/drawing/2014/main" id="{64771D66-A9AA-4182-9863-FA50F29E1072}"/>
              </a:ext>
            </a:extLst>
          </p:cNvPr>
          <p:cNvSpPr txBox="1">
            <a:spLocks noChangeArrowheads="1"/>
          </p:cNvSpPr>
          <p:nvPr/>
        </p:nvSpPr>
        <p:spPr bwMode="auto">
          <a:xfrm>
            <a:off x="6096000" y="1978354"/>
            <a:ext cx="4958854" cy="446064"/>
          </a:xfrm>
          <a:prstGeom prst="rect">
            <a:avLst/>
          </a:prstGeom>
          <a:noFill/>
          <a:ln w="9525">
            <a:solidFill>
              <a:srgbClr val="000000"/>
            </a:solidFill>
            <a:miter lim="800000"/>
            <a:headEnd/>
            <a:tailEnd/>
          </a:ln>
        </p:spPr>
        <p:txBody>
          <a:bodyPr rot="0" vert="horz" wrap="square" lIns="91440" tIns="45720" rIns="91440" bIns="45720" anchor="t" anchorCtr="0">
            <a:noAutofit/>
          </a:bodyPr>
          <a:lstStyle/>
          <a:p>
            <a:pPr>
              <a:lnSpc>
                <a:spcPct val="107000"/>
              </a:lnSpc>
              <a:spcAft>
                <a:spcPts val="800"/>
              </a:spcAft>
            </a:pPr>
            <a:r>
              <a:rPr lang="de-DE" sz="1100" b="1">
                <a:effectLst/>
                <a:latin typeface="Calibri" panose="020F0502020204030204" pitchFamily="34" charset="0"/>
                <a:ea typeface="Calibri" panose="020F0502020204030204" pitchFamily="34" charset="0"/>
                <a:cs typeface="Times New Roman" panose="02020603050405020304" pitchFamily="18" charset="0"/>
              </a:rPr>
              <a:t>In die 5. Klasse:</a:t>
            </a:r>
            <a:r>
              <a:rPr lang="de-DE" sz="1100">
                <a:effectLst/>
                <a:latin typeface="Calibri" panose="020F0502020204030204" pitchFamily="34" charset="0"/>
                <a:ea typeface="Calibri" panose="020F0502020204030204" pitchFamily="34" charset="0"/>
                <a:cs typeface="Times New Roman" panose="02020603050405020304" pitchFamily="18" charset="0"/>
              </a:rPr>
              <a:t> Durchschnittsnoten im Jahreszeugnis in den Fächern Mathematik und Deutsch: 2,0 oder besser </a:t>
            </a:r>
          </a:p>
        </p:txBody>
      </p:sp>
      <p:sp>
        <p:nvSpPr>
          <p:cNvPr id="18" name="Textfeld 2">
            <a:extLst>
              <a:ext uri="{FF2B5EF4-FFF2-40B4-BE49-F238E27FC236}">
                <a16:creationId xmlns:a16="http://schemas.microsoft.com/office/drawing/2014/main" id="{C7213A7C-2A73-4C2B-BEF4-7E44B6276555}"/>
              </a:ext>
            </a:extLst>
          </p:cNvPr>
          <p:cNvSpPr txBox="1">
            <a:spLocks noChangeArrowheads="1"/>
          </p:cNvSpPr>
          <p:nvPr/>
        </p:nvSpPr>
        <p:spPr bwMode="auto">
          <a:xfrm>
            <a:off x="6096000" y="2558040"/>
            <a:ext cx="4958854" cy="276093"/>
          </a:xfrm>
          <a:prstGeom prst="rect">
            <a:avLst/>
          </a:prstGeom>
          <a:noFill/>
          <a:ln w="9525">
            <a:solidFill>
              <a:srgbClr val="000000"/>
            </a:solidFill>
            <a:miter lim="800000"/>
            <a:headEnd/>
            <a:tailEnd/>
          </a:ln>
        </p:spPr>
        <p:txBody>
          <a:bodyPr rot="0" vert="horz" wrap="square" lIns="91440" tIns="45720" rIns="91440" bIns="45720" anchor="t" anchorCtr="0">
            <a:noAutofit/>
          </a:bodyPr>
          <a:lstStyle/>
          <a:p>
            <a:pPr>
              <a:lnSpc>
                <a:spcPct val="107000"/>
              </a:lnSpc>
              <a:spcAft>
                <a:spcPts val="800"/>
              </a:spcAft>
            </a:pPr>
            <a:r>
              <a:rPr lang="de-DE" sz="1100" b="1">
                <a:effectLst/>
                <a:latin typeface="Calibri" panose="020F0502020204030204" pitchFamily="34" charset="0"/>
                <a:ea typeface="Calibri" panose="020F0502020204030204" pitchFamily="34" charset="0"/>
                <a:cs typeface="Times New Roman" panose="02020603050405020304" pitchFamily="18" charset="0"/>
              </a:rPr>
              <a:t>In die 6. Klasse:</a:t>
            </a:r>
            <a:r>
              <a:rPr lang="de-DE" sz="1100">
                <a:effectLst/>
                <a:latin typeface="Calibri" panose="020F0502020204030204" pitchFamily="34" charset="0"/>
                <a:ea typeface="Calibri" panose="020F0502020204030204" pitchFamily="34" charset="0"/>
                <a:cs typeface="Times New Roman" panose="02020603050405020304" pitchFamily="18" charset="0"/>
              </a:rPr>
              <a:t> Aufnahmeprüfung und Probezeit </a:t>
            </a:r>
          </a:p>
        </p:txBody>
      </p:sp>
      <p:sp>
        <p:nvSpPr>
          <p:cNvPr id="19" name="Textfeld 2">
            <a:extLst>
              <a:ext uri="{FF2B5EF4-FFF2-40B4-BE49-F238E27FC236}">
                <a16:creationId xmlns:a16="http://schemas.microsoft.com/office/drawing/2014/main" id="{FED1DC15-CCD7-48D3-8A28-04AB744527E4}"/>
              </a:ext>
            </a:extLst>
          </p:cNvPr>
          <p:cNvSpPr txBox="1">
            <a:spLocks noChangeArrowheads="1"/>
          </p:cNvSpPr>
          <p:nvPr/>
        </p:nvSpPr>
        <p:spPr bwMode="auto">
          <a:xfrm>
            <a:off x="6096000" y="3244307"/>
            <a:ext cx="4958854" cy="877570"/>
          </a:xfrm>
          <a:prstGeom prst="rect">
            <a:avLst/>
          </a:prstGeom>
          <a:noFill/>
          <a:ln w="9525">
            <a:solidFill>
              <a:srgbClr val="000000"/>
            </a:solidFill>
            <a:miter lim="800000"/>
            <a:headEnd/>
            <a:tailEnd/>
          </a:ln>
        </p:spPr>
        <p:txBody>
          <a:bodyPr rot="0" vert="horz" wrap="square" lIns="91440" tIns="45720" rIns="91440" bIns="45720" anchor="t" anchorCtr="0">
            <a:noAutofit/>
          </a:bodyPr>
          <a:lstStyle/>
          <a:p>
            <a:pPr>
              <a:lnSpc>
                <a:spcPct val="107000"/>
              </a:lnSpc>
              <a:spcAft>
                <a:spcPts val="800"/>
              </a:spcAft>
            </a:pPr>
            <a:r>
              <a:rPr lang="de-DE" sz="1100" b="1">
                <a:effectLst/>
                <a:latin typeface="Calibri" panose="020F0502020204030204" pitchFamily="34" charset="0"/>
                <a:ea typeface="Calibri" panose="020F0502020204030204" pitchFamily="34" charset="0"/>
                <a:cs typeface="Times New Roman" panose="02020603050405020304" pitchFamily="18" charset="0"/>
              </a:rPr>
              <a:t>Zwischenzeugnis oder Jahreszeugnis </a:t>
            </a:r>
            <a:r>
              <a:rPr lang="de-DE" sz="1100">
                <a:effectLst/>
                <a:latin typeface="Calibri" panose="020F0502020204030204" pitchFamily="34" charset="0"/>
                <a:ea typeface="Calibri" panose="020F0502020204030204" pitchFamily="34" charset="0"/>
                <a:cs typeface="Times New Roman" panose="02020603050405020304" pitchFamily="18" charset="0"/>
              </a:rPr>
              <a:t>der 5. oder 6. Jahrgangsstufe: Durchschnittsnoten in den Fächern Mathematik, Deutsch und Englisch: 2,66 oder besser</a:t>
            </a:r>
            <a:br>
              <a:rPr lang="de-DE" sz="1100">
                <a:effectLst/>
                <a:latin typeface="Calibri" panose="020F0502020204030204" pitchFamily="34" charset="0"/>
                <a:ea typeface="Calibri" panose="020F0502020204030204" pitchFamily="34" charset="0"/>
                <a:cs typeface="Times New Roman" panose="02020603050405020304" pitchFamily="18" charset="0"/>
              </a:rPr>
            </a:br>
            <a:r>
              <a:rPr lang="de-DE" sz="1100">
                <a:effectLst/>
                <a:latin typeface="Calibri" panose="020F0502020204030204" pitchFamily="34" charset="0"/>
                <a:ea typeface="Calibri" panose="020F0502020204030204" pitchFamily="34" charset="0"/>
                <a:cs typeface="Times New Roman" panose="02020603050405020304" pitchFamily="18" charset="0"/>
              </a:rPr>
              <a:t>(ODER: Aufnahmeprüfung für den M-Zug der Mittelschule bestanden) </a:t>
            </a:r>
          </a:p>
        </p:txBody>
      </p:sp>
      <p:sp>
        <p:nvSpPr>
          <p:cNvPr id="20" name="Textfeld 2">
            <a:extLst>
              <a:ext uri="{FF2B5EF4-FFF2-40B4-BE49-F238E27FC236}">
                <a16:creationId xmlns:a16="http://schemas.microsoft.com/office/drawing/2014/main" id="{EF9BA4D9-726E-4F12-AD9F-D13887B3766D}"/>
              </a:ext>
            </a:extLst>
          </p:cNvPr>
          <p:cNvSpPr txBox="1">
            <a:spLocks noChangeArrowheads="1"/>
          </p:cNvSpPr>
          <p:nvPr/>
        </p:nvSpPr>
        <p:spPr bwMode="auto">
          <a:xfrm>
            <a:off x="6096000" y="4402787"/>
            <a:ext cx="4958854" cy="462828"/>
          </a:xfrm>
          <a:prstGeom prst="rect">
            <a:avLst/>
          </a:prstGeom>
          <a:noFill/>
          <a:ln w="9525">
            <a:solidFill>
              <a:srgbClr val="000000"/>
            </a:solidFill>
            <a:miter lim="800000"/>
            <a:headEnd/>
            <a:tailEnd/>
          </a:ln>
        </p:spPr>
        <p:txBody>
          <a:bodyPr rot="0" vert="horz" wrap="square" lIns="91440" tIns="45720" rIns="91440" bIns="45720" anchor="t" anchorCtr="0">
            <a:noAutofit/>
          </a:bodyPr>
          <a:lstStyle/>
          <a:p>
            <a:pPr>
              <a:lnSpc>
                <a:spcPct val="107000"/>
              </a:lnSpc>
              <a:spcAft>
                <a:spcPts val="800"/>
              </a:spcAft>
            </a:pPr>
            <a:r>
              <a:rPr lang="de-DE" sz="1100" b="1">
                <a:effectLst/>
                <a:latin typeface="Calibri" panose="020F0502020204030204" pitchFamily="34" charset="0"/>
                <a:ea typeface="Calibri" panose="020F0502020204030204" pitchFamily="34" charset="0"/>
                <a:cs typeface="Times New Roman" panose="02020603050405020304" pitchFamily="18" charset="0"/>
              </a:rPr>
              <a:t>In die 5. Klasse:</a:t>
            </a:r>
            <a:r>
              <a:rPr lang="de-DE" sz="1100">
                <a:effectLst/>
                <a:latin typeface="Calibri" panose="020F0502020204030204" pitchFamily="34" charset="0"/>
                <a:ea typeface="Calibri" panose="020F0502020204030204" pitchFamily="34" charset="0"/>
                <a:cs typeface="Times New Roman" panose="02020603050405020304" pitchFamily="18" charset="0"/>
              </a:rPr>
              <a:t> Durchschnittsnoten im Jahreszeugnis in den Fächern Mathematik und Deutsch: 2,5 oder besser </a:t>
            </a:r>
          </a:p>
        </p:txBody>
      </p:sp>
      <p:sp>
        <p:nvSpPr>
          <p:cNvPr id="21" name="Textfeld 2">
            <a:extLst>
              <a:ext uri="{FF2B5EF4-FFF2-40B4-BE49-F238E27FC236}">
                <a16:creationId xmlns:a16="http://schemas.microsoft.com/office/drawing/2014/main" id="{C113A966-B8EB-4EDE-8B94-8BBC1D6CFFA0}"/>
              </a:ext>
            </a:extLst>
          </p:cNvPr>
          <p:cNvSpPr txBox="1">
            <a:spLocks noChangeArrowheads="1"/>
          </p:cNvSpPr>
          <p:nvPr/>
        </p:nvSpPr>
        <p:spPr bwMode="auto">
          <a:xfrm>
            <a:off x="6096000" y="4989024"/>
            <a:ext cx="4958854" cy="404639"/>
          </a:xfrm>
          <a:prstGeom prst="rect">
            <a:avLst/>
          </a:prstGeom>
          <a:noFill/>
          <a:ln w="9525">
            <a:solidFill>
              <a:srgbClr val="000000"/>
            </a:solidFill>
            <a:miter lim="800000"/>
            <a:headEnd/>
            <a:tailEnd/>
          </a:ln>
        </p:spPr>
        <p:txBody>
          <a:bodyPr rot="0" vert="horz" wrap="square" lIns="91440" tIns="45720" rIns="91440" bIns="45720" anchor="t" anchorCtr="0">
            <a:noAutofit/>
          </a:bodyPr>
          <a:lstStyle/>
          <a:p>
            <a:pPr>
              <a:lnSpc>
                <a:spcPct val="107000"/>
              </a:lnSpc>
              <a:spcAft>
                <a:spcPts val="800"/>
              </a:spcAft>
            </a:pPr>
            <a:r>
              <a:rPr lang="de-DE" sz="1100" b="1">
                <a:effectLst/>
                <a:latin typeface="Calibri" panose="020F0502020204030204" pitchFamily="34" charset="0"/>
                <a:ea typeface="Calibri" panose="020F0502020204030204" pitchFamily="34" charset="0"/>
                <a:cs typeface="Times New Roman" panose="02020603050405020304" pitchFamily="18" charset="0"/>
              </a:rPr>
              <a:t>In die 6. Klasse:</a:t>
            </a:r>
            <a:r>
              <a:rPr lang="de-DE" sz="1100">
                <a:effectLst/>
                <a:latin typeface="Calibri" panose="020F0502020204030204" pitchFamily="34" charset="0"/>
                <a:ea typeface="Calibri" panose="020F0502020204030204" pitchFamily="34" charset="0"/>
                <a:cs typeface="Times New Roman" panose="02020603050405020304" pitchFamily="18" charset="0"/>
              </a:rPr>
              <a:t> Durchschnittsnoten im Jahreszeugnis in den Fächern Mathematik, Deutsch und Englisch: 2,0 oder besser  </a:t>
            </a:r>
          </a:p>
        </p:txBody>
      </p:sp>
    </p:spTree>
    <p:extLst>
      <p:ext uri="{BB962C8B-B14F-4D97-AF65-F5344CB8AC3E}">
        <p14:creationId xmlns:p14="http://schemas.microsoft.com/office/powerpoint/2010/main" val="13837303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25FBCDA-6A89-45B5-B7CB-7A7D61F28B09}"/>
              </a:ext>
            </a:extLst>
          </p:cNvPr>
          <p:cNvSpPr>
            <a:spLocks noGrp="1"/>
          </p:cNvSpPr>
          <p:nvPr>
            <p:ph type="title"/>
          </p:nvPr>
        </p:nvSpPr>
        <p:spPr/>
        <p:txBody>
          <a:bodyPr/>
          <a:lstStyle/>
          <a:p>
            <a:r>
              <a:rPr lang="de-DE" dirty="0"/>
              <a:t>Die Wirtschaftsschule </a:t>
            </a:r>
          </a:p>
        </p:txBody>
      </p:sp>
      <p:pic>
        <p:nvPicPr>
          <p:cNvPr id="5" name="Inhaltsplatzhalter 4">
            <a:hlinkClick r:id="rId2"/>
            <a:extLst>
              <a:ext uri="{FF2B5EF4-FFF2-40B4-BE49-F238E27FC236}">
                <a16:creationId xmlns:a16="http://schemas.microsoft.com/office/drawing/2014/main" id="{E1602D60-C85B-49BD-8892-8E069B09E1DA}"/>
              </a:ext>
            </a:extLst>
          </p:cNvPr>
          <p:cNvPicPr>
            <a:picLocks noGrp="1" noChangeAspect="1"/>
          </p:cNvPicPr>
          <p:nvPr>
            <p:ph idx="1"/>
          </p:nvPr>
        </p:nvPicPr>
        <p:blipFill>
          <a:blip r:embed="rId3"/>
          <a:stretch>
            <a:fillRect/>
          </a:stretch>
        </p:blipFill>
        <p:spPr>
          <a:xfrm>
            <a:off x="4235828" y="3473050"/>
            <a:ext cx="6819026" cy="2329834"/>
          </a:xfrm>
        </p:spPr>
      </p:pic>
      <p:sp>
        <p:nvSpPr>
          <p:cNvPr id="6" name="Pfeil: nach rechts 5">
            <a:extLst>
              <a:ext uri="{FF2B5EF4-FFF2-40B4-BE49-F238E27FC236}">
                <a16:creationId xmlns:a16="http://schemas.microsoft.com/office/drawing/2014/main" id="{FA262766-F551-432C-BE32-35BE1D2343AE}"/>
              </a:ext>
            </a:extLst>
          </p:cNvPr>
          <p:cNvSpPr/>
          <p:nvPr/>
        </p:nvSpPr>
        <p:spPr>
          <a:xfrm>
            <a:off x="1451579" y="3489828"/>
            <a:ext cx="2500604" cy="24042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100" dirty="0"/>
              <a:t>Besuchen Sie die Homepage der Wirtschaftsschule. Unter diesem Link können Sie sich eine </a:t>
            </a:r>
            <a:r>
              <a:rPr lang="de-DE" sz="1100" dirty="0" err="1"/>
              <a:t>pdf</a:t>
            </a:r>
            <a:r>
              <a:rPr lang="de-DE" sz="1100" dirty="0"/>
              <a:t> Datei ansehen, die die Möglichkeiten der Wirtschaftsschule ausführlich beschreibt.  </a:t>
            </a:r>
          </a:p>
        </p:txBody>
      </p:sp>
      <p:sp>
        <p:nvSpPr>
          <p:cNvPr id="7" name="Textfeld 6">
            <a:extLst>
              <a:ext uri="{FF2B5EF4-FFF2-40B4-BE49-F238E27FC236}">
                <a16:creationId xmlns:a16="http://schemas.microsoft.com/office/drawing/2014/main" id="{6C0FDD70-E2F7-4C0E-95DE-CA9F283B81C5}"/>
              </a:ext>
            </a:extLst>
          </p:cNvPr>
          <p:cNvSpPr txBox="1"/>
          <p:nvPr/>
        </p:nvSpPr>
        <p:spPr>
          <a:xfrm>
            <a:off x="1451579" y="2080470"/>
            <a:ext cx="9512832" cy="1200329"/>
          </a:xfrm>
          <a:prstGeom prst="rect">
            <a:avLst/>
          </a:prstGeom>
          <a:noFill/>
        </p:spPr>
        <p:txBody>
          <a:bodyPr wrap="square" rtlCol="0">
            <a:spAutoFit/>
          </a:bodyPr>
          <a:lstStyle/>
          <a:p>
            <a:r>
              <a:rPr lang="de-DE" dirty="0">
                <a:latin typeface="Calibri" panose="020F0502020204030204" pitchFamily="34" charset="0"/>
                <a:cs typeface="Calibri" panose="020F0502020204030204" pitchFamily="34" charset="0"/>
              </a:rPr>
              <a:t>Die Wirtschaftsschule gehört zu den beruflichen Schulen und befindet sich auch im Berufsschulzentrum der Stadt Kempten. Der Übertritt kann nach der 5. Klasse jährlich erfolgen (Voraussetzungen beachten). Nach erfolgreichem Bestehen der Abschlussprüfung erhält man das Zeugnis über die Mittlere Reife. </a:t>
            </a:r>
          </a:p>
        </p:txBody>
      </p:sp>
      <p:pic>
        <p:nvPicPr>
          <p:cNvPr id="8" name="Grafik 7" descr="Maus Silhouette">
            <a:extLst>
              <a:ext uri="{FF2B5EF4-FFF2-40B4-BE49-F238E27FC236}">
                <a16:creationId xmlns:a16="http://schemas.microsoft.com/office/drawing/2014/main" id="{095CAFAB-0B6C-42F7-8271-2BB4197B6B6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5400000">
            <a:off x="368163" y="4255414"/>
            <a:ext cx="914400" cy="914400"/>
          </a:xfrm>
          <a:prstGeom prst="rect">
            <a:avLst/>
          </a:prstGeom>
        </p:spPr>
      </p:pic>
    </p:spTree>
    <p:extLst>
      <p:ext uri="{BB962C8B-B14F-4D97-AF65-F5344CB8AC3E}">
        <p14:creationId xmlns:p14="http://schemas.microsoft.com/office/powerpoint/2010/main" val="41213101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a:extLst>
              <a:ext uri="{FF2B5EF4-FFF2-40B4-BE49-F238E27FC236}">
                <a16:creationId xmlns:a16="http://schemas.microsoft.com/office/drawing/2014/main" id="{7804A1B5-A0E8-4F23-9A41-14481B6D7328}"/>
              </a:ext>
            </a:extLst>
          </p:cNvPr>
          <p:cNvPicPr/>
          <p:nvPr/>
        </p:nvPicPr>
        <p:blipFill rotWithShape="1">
          <a:blip r:embed="rId2">
            <a:extLst>
              <a:ext uri="{28A0092B-C50C-407E-A947-70E740481C1C}">
                <a14:useLocalDpi xmlns:a14="http://schemas.microsoft.com/office/drawing/2010/main" val="0"/>
              </a:ext>
            </a:extLst>
          </a:blip>
          <a:srcRect b="979"/>
          <a:stretch/>
        </p:blipFill>
        <p:spPr bwMode="auto">
          <a:xfrm>
            <a:off x="-1" y="0"/>
            <a:ext cx="4739951" cy="6858000"/>
          </a:xfrm>
          <a:prstGeom prst="rect">
            <a:avLst/>
          </a:prstGeom>
          <a:ln>
            <a:noFill/>
          </a:ln>
          <a:extLst>
            <a:ext uri="{53640926-AAD7-44D8-BBD7-CCE9431645EC}">
              <a14:shadowObscured xmlns:a14="http://schemas.microsoft.com/office/drawing/2010/main"/>
            </a:ext>
          </a:extLst>
        </p:spPr>
      </p:pic>
      <p:sp>
        <p:nvSpPr>
          <p:cNvPr id="3" name="Pfeil: nach links 2">
            <a:extLst>
              <a:ext uri="{FF2B5EF4-FFF2-40B4-BE49-F238E27FC236}">
                <a16:creationId xmlns:a16="http://schemas.microsoft.com/office/drawing/2014/main" id="{CC05FD5D-F7BF-4CF0-B3F5-80965D89C667}"/>
              </a:ext>
            </a:extLst>
          </p:cNvPr>
          <p:cNvSpPr/>
          <p:nvPr/>
        </p:nvSpPr>
        <p:spPr>
          <a:xfrm>
            <a:off x="5013842" y="5468711"/>
            <a:ext cx="6882687" cy="1323975"/>
          </a:xfrm>
          <a:prstGeom prst="lef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457200">
              <a:lnSpc>
                <a:spcPct val="107000"/>
              </a:lnSpc>
              <a:spcAft>
                <a:spcPts val="800"/>
              </a:spcAft>
            </a:pPr>
            <a:r>
              <a:rPr lang="de-DE" sz="1100">
                <a:solidFill>
                  <a:srgbClr val="000000"/>
                </a:solidFill>
                <a:effectLst/>
                <a:ea typeface="Calibri" panose="020F0502020204030204" pitchFamily="34" charset="0"/>
                <a:cs typeface="Times New Roman" panose="02020603050405020304" pitchFamily="18" charset="0"/>
              </a:rPr>
              <a:t>Die Grundschule ist die erste und gemeinsame Schule. Sie bereitet ALLE Schüler auf den Übertritt auf eine weiterführende Schule vor. </a:t>
            </a:r>
            <a:endParaRPr lang="de-DE" sz="1100">
              <a:effectLst/>
              <a:ea typeface="Calibri" panose="020F0502020204030204" pitchFamily="34" charset="0"/>
              <a:cs typeface="Times New Roman" panose="02020603050405020304" pitchFamily="18" charset="0"/>
            </a:endParaRPr>
          </a:p>
        </p:txBody>
      </p:sp>
      <p:sp>
        <p:nvSpPr>
          <p:cNvPr id="4" name="Pfeil: nach links 3">
            <a:extLst>
              <a:ext uri="{FF2B5EF4-FFF2-40B4-BE49-F238E27FC236}">
                <a16:creationId xmlns:a16="http://schemas.microsoft.com/office/drawing/2014/main" id="{3CC238ED-DC6C-4892-8872-A163CFD16197}"/>
              </a:ext>
            </a:extLst>
          </p:cNvPr>
          <p:cNvSpPr/>
          <p:nvPr/>
        </p:nvSpPr>
        <p:spPr>
          <a:xfrm>
            <a:off x="4920536" y="2880302"/>
            <a:ext cx="6975993" cy="2371725"/>
          </a:xfrm>
          <a:prstGeom prst="lef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07000"/>
              </a:lnSpc>
              <a:spcAft>
                <a:spcPts val="800"/>
              </a:spcAft>
            </a:pPr>
            <a:r>
              <a:rPr lang="de-DE" sz="1100" dirty="0">
                <a:solidFill>
                  <a:srgbClr val="000000"/>
                </a:solidFill>
                <a:effectLst/>
                <a:ea typeface="Calibri" panose="020F0502020204030204" pitchFamily="34" charset="0"/>
                <a:cs typeface="Times New Roman" panose="02020603050405020304" pitchFamily="18" charset="0"/>
              </a:rPr>
              <a:t>ALLE Schularten ermöglichen </a:t>
            </a:r>
            <a:endParaRPr lang="de-DE" sz="1100" dirty="0">
              <a:effectLst/>
              <a:ea typeface="Calibri" panose="020F0502020204030204" pitchFamily="34" charset="0"/>
              <a:cs typeface="Times New Roman" panose="02020603050405020304" pitchFamily="18" charset="0"/>
            </a:endParaRPr>
          </a:p>
          <a:p>
            <a:pPr marL="342900" lvl="0" indent="-342900">
              <a:lnSpc>
                <a:spcPct val="107000"/>
              </a:lnSpc>
              <a:buFont typeface="Calibri" panose="020F0502020204030204" pitchFamily="34" charset="0"/>
              <a:buChar char="-"/>
            </a:pPr>
            <a:r>
              <a:rPr lang="de-DE" sz="1100" dirty="0">
                <a:solidFill>
                  <a:srgbClr val="000000"/>
                </a:solidFill>
                <a:effectLst/>
                <a:ea typeface="Calibri" panose="020F0502020204030204" pitchFamily="34" charset="0"/>
                <a:cs typeface="Times New Roman" panose="02020603050405020304" pitchFamily="18" charset="0"/>
              </a:rPr>
              <a:t>den Mittelschulabschluss (Abschluss der 9. Jahrgangsstufe)</a:t>
            </a:r>
            <a:endParaRPr lang="de-DE" sz="1100" dirty="0">
              <a:effectLst/>
              <a:ea typeface="Calibri" panose="020F0502020204030204" pitchFamily="34" charset="0"/>
              <a:cs typeface="Times New Roman" panose="02020603050405020304" pitchFamily="18" charset="0"/>
            </a:endParaRPr>
          </a:p>
          <a:p>
            <a:pPr marL="342900" lvl="0" indent="-342900">
              <a:lnSpc>
                <a:spcPct val="107000"/>
              </a:lnSpc>
              <a:buFont typeface="Calibri" panose="020F0502020204030204" pitchFamily="34" charset="0"/>
              <a:buChar char="-"/>
            </a:pPr>
            <a:r>
              <a:rPr lang="de-DE" sz="1100" dirty="0">
                <a:solidFill>
                  <a:srgbClr val="000000"/>
                </a:solidFill>
                <a:effectLst/>
                <a:ea typeface="Calibri" panose="020F0502020204030204" pitchFamily="34" charset="0"/>
                <a:cs typeface="Times New Roman" panose="02020603050405020304" pitchFamily="18" charset="0"/>
              </a:rPr>
              <a:t>den Qualifizierenden Mittelschulabschluss (Anmeldung zu und Bestehen einer Prüfung erforderlich) </a:t>
            </a:r>
            <a:endParaRPr lang="de-DE" sz="1100" dirty="0">
              <a:effectLst/>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Calibri" panose="020F0502020204030204" pitchFamily="34" charset="0"/>
              <a:buChar char="-"/>
            </a:pPr>
            <a:r>
              <a:rPr lang="de-DE" sz="1100" dirty="0">
                <a:solidFill>
                  <a:srgbClr val="000000"/>
                </a:solidFill>
                <a:effectLst/>
                <a:ea typeface="Calibri" panose="020F0502020204030204" pitchFamily="34" charset="0"/>
                <a:cs typeface="Times New Roman" panose="02020603050405020304" pitchFamily="18" charset="0"/>
              </a:rPr>
              <a:t>den mittleren Schulabschluss (MS und RS: Anmeldung und Bestehen einer Prüfung, </a:t>
            </a:r>
            <a:r>
              <a:rPr lang="de-DE" sz="1100" dirty="0" err="1">
                <a:solidFill>
                  <a:srgbClr val="000000"/>
                </a:solidFill>
                <a:effectLst/>
                <a:ea typeface="Calibri" panose="020F0502020204030204" pitchFamily="34" charset="0"/>
                <a:cs typeface="Times New Roman" panose="02020603050405020304" pitchFamily="18" charset="0"/>
              </a:rPr>
              <a:t>Gym</a:t>
            </a:r>
            <a:r>
              <a:rPr lang="de-DE" sz="1100" dirty="0">
                <a:solidFill>
                  <a:srgbClr val="000000"/>
                </a:solidFill>
                <a:effectLst/>
                <a:ea typeface="Calibri" panose="020F0502020204030204" pitchFamily="34" charset="0"/>
                <a:cs typeface="Times New Roman" panose="02020603050405020304" pitchFamily="18" charset="0"/>
              </a:rPr>
              <a:t>: bestandene 10. Jahrgangsstufe) </a:t>
            </a:r>
            <a:endParaRPr lang="de-DE" sz="1100" dirty="0">
              <a:effectLst/>
              <a:ea typeface="Calibri" panose="020F0502020204030204" pitchFamily="34" charset="0"/>
              <a:cs typeface="Times New Roman" panose="02020603050405020304" pitchFamily="18" charset="0"/>
            </a:endParaRPr>
          </a:p>
        </p:txBody>
      </p:sp>
      <p:sp>
        <p:nvSpPr>
          <p:cNvPr id="5" name="Pfeil: nach links 4">
            <a:extLst>
              <a:ext uri="{FF2B5EF4-FFF2-40B4-BE49-F238E27FC236}">
                <a16:creationId xmlns:a16="http://schemas.microsoft.com/office/drawing/2014/main" id="{92BD3CBA-AFAC-4B84-8A90-8B5591B2F18C}"/>
              </a:ext>
            </a:extLst>
          </p:cNvPr>
          <p:cNvSpPr/>
          <p:nvPr/>
        </p:nvSpPr>
        <p:spPr>
          <a:xfrm>
            <a:off x="4920536" y="701221"/>
            <a:ext cx="6975993" cy="2035617"/>
          </a:xfrm>
          <a:prstGeom prst="lef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07000"/>
              </a:lnSpc>
              <a:spcAft>
                <a:spcPts val="800"/>
              </a:spcAft>
            </a:pPr>
            <a:r>
              <a:rPr lang="de-DE" sz="1100">
                <a:solidFill>
                  <a:srgbClr val="000000"/>
                </a:solidFill>
                <a:effectLst/>
                <a:ea typeface="Calibri" panose="020F0502020204030204" pitchFamily="34" charset="0"/>
                <a:cs typeface="Times New Roman" panose="02020603050405020304" pitchFamily="18" charset="0"/>
              </a:rPr>
              <a:t>Es gibt verschiedene Wege, die zur Hochschulreife führen. </a:t>
            </a:r>
            <a:endParaRPr lang="de-DE" sz="1100">
              <a:effectLst/>
              <a:ea typeface="Calibri" panose="020F0502020204030204" pitchFamily="34" charset="0"/>
              <a:cs typeface="Times New Roman" panose="02020603050405020304" pitchFamily="18" charset="0"/>
            </a:endParaRPr>
          </a:p>
          <a:p>
            <a:pPr>
              <a:lnSpc>
                <a:spcPct val="107000"/>
              </a:lnSpc>
              <a:spcAft>
                <a:spcPts val="800"/>
              </a:spcAft>
            </a:pPr>
            <a:r>
              <a:rPr lang="de-DE" sz="1100">
                <a:solidFill>
                  <a:srgbClr val="000000"/>
                </a:solidFill>
                <a:effectLst/>
                <a:ea typeface="Calibri" panose="020F0502020204030204" pitchFamily="34" charset="0"/>
                <a:cs typeface="Times New Roman" panose="02020603050405020304" pitchFamily="18" charset="0"/>
              </a:rPr>
              <a:t>Diese Schularten und Abschlüsse ermöglichen einen Hochschulzugang. </a:t>
            </a:r>
            <a:endParaRPr lang="de-DE" sz="1100">
              <a:effectLst/>
              <a:ea typeface="Calibri" panose="020F0502020204030204" pitchFamily="34" charset="0"/>
              <a:cs typeface="Times New Roman" panose="02020603050405020304" pitchFamily="18" charset="0"/>
            </a:endParaRPr>
          </a:p>
          <a:p>
            <a:pPr>
              <a:lnSpc>
                <a:spcPct val="107000"/>
              </a:lnSpc>
              <a:spcAft>
                <a:spcPts val="800"/>
              </a:spcAft>
            </a:pPr>
            <a:r>
              <a:rPr lang="de-DE" sz="1100">
                <a:solidFill>
                  <a:srgbClr val="000000"/>
                </a:solidFill>
                <a:effectLst/>
                <a:ea typeface="Calibri" panose="020F0502020204030204" pitchFamily="34" charset="0"/>
                <a:cs typeface="Times New Roman" panose="02020603050405020304" pitchFamily="18" charset="0"/>
              </a:rPr>
              <a:t>Auch mit einschlägigen Schulabschlüssen (Meister, Techniker, …) kann man zu einem Studium zugelassen werden. </a:t>
            </a:r>
            <a:endParaRPr lang="de-DE" sz="1100">
              <a:effectLst/>
              <a:ea typeface="Calibri" panose="020F0502020204030204" pitchFamily="34" charset="0"/>
              <a:cs typeface="Times New Roman" panose="02020603050405020304" pitchFamily="18" charset="0"/>
            </a:endParaRPr>
          </a:p>
        </p:txBody>
      </p:sp>
      <p:sp>
        <p:nvSpPr>
          <p:cNvPr id="6" name="Textfeld 5">
            <a:extLst>
              <a:ext uri="{FF2B5EF4-FFF2-40B4-BE49-F238E27FC236}">
                <a16:creationId xmlns:a16="http://schemas.microsoft.com/office/drawing/2014/main" id="{B5D979F9-9EEE-4C50-9097-0C7594977E53}"/>
              </a:ext>
            </a:extLst>
          </p:cNvPr>
          <p:cNvSpPr txBox="1"/>
          <p:nvPr/>
        </p:nvSpPr>
        <p:spPr>
          <a:xfrm>
            <a:off x="4920535" y="65314"/>
            <a:ext cx="7159612" cy="492443"/>
          </a:xfrm>
          <a:prstGeom prst="rect">
            <a:avLst/>
          </a:prstGeom>
          <a:noFill/>
        </p:spPr>
        <p:txBody>
          <a:bodyPr wrap="square" rtlCol="0">
            <a:spAutoFit/>
          </a:bodyPr>
          <a:lstStyle/>
          <a:p>
            <a:r>
              <a:rPr lang="de-DE" sz="2600" dirty="0">
                <a:latin typeface="Gill Sans MT (Überschriften)"/>
                <a:cs typeface="Calibri" panose="020F0502020204030204" pitchFamily="34" charset="0"/>
              </a:rPr>
              <a:t>DAS BAYERISCHE SCHULSYSTEM IM ÜBERBLICK </a:t>
            </a:r>
          </a:p>
        </p:txBody>
      </p:sp>
      <p:sp>
        <p:nvSpPr>
          <p:cNvPr id="7" name="Textfeld 2">
            <a:extLst>
              <a:ext uri="{FF2B5EF4-FFF2-40B4-BE49-F238E27FC236}">
                <a16:creationId xmlns:a16="http://schemas.microsoft.com/office/drawing/2014/main" id="{C3D134F2-BDEB-4AF1-9493-BC8B7DFED98F}"/>
              </a:ext>
            </a:extLst>
          </p:cNvPr>
          <p:cNvSpPr txBox="1">
            <a:spLocks noChangeArrowheads="1"/>
          </p:cNvSpPr>
          <p:nvPr/>
        </p:nvSpPr>
        <p:spPr bwMode="auto">
          <a:xfrm>
            <a:off x="3444673" y="6711892"/>
            <a:ext cx="1385570" cy="262255"/>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de-DE" sz="700" i="1">
                <a:effectLst/>
                <a:latin typeface="Calibri" panose="020F0502020204030204" pitchFamily="34" charset="0"/>
                <a:ea typeface="Calibri" panose="020F0502020204030204" pitchFamily="34" charset="0"/>
                <a:cs typeface="Times New Roman" panose="02020603050405020304" pitchFamily="18" charset="0"/>
              </a:rPr>
              <a:t>(Quelle: km.bayern.de, 25.01.21)</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814644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8DBFFBF-1F4B-4F44-8C43-7DF23F709A0C}"/>
              </a:ext>
            </a:extLst>
          </p:cNvPr>
          <p:cNvSpPr>
            <a:spLocks noGrp="1"/>
          </p:cNvSpPr>
          <p:nvPr>
            <p:ph type="title"/>
          </p:nvPr>
        </p:nvSpPr>
        <p:spPr/>
        <p:txBody>
          <a:bodyPr/>
          <a:lstStyle/>
          <a:p>
            <a:r>
              <a:rPr lang="de-DE" dirty="0"/>
              <a:t>Termine und </a:t>
            </a:r>
            <a:r>
              <a:rPr lang="de-DE"/>
              <a:t>Fahrplan – Zusammenfassung </a:t>
            </a:r>
            <a:endParaRPr lang="de-DE" dirty="0"/>
          </a:p>
        </p:txBody>
      </p:sp>
      <p:sp>
        <p:nvSpPr>
          <p:cNvPr id="3" name="Inhaltsplatzhalter 2">
            <a:extLst>
              <a:ext uri="{FF2B5EF4-FFF2-40B4-BE49-F238E27FC236}">
                <a16:creationId xmlns:a16="http://schemas.microsoft.com/office/drawing/2014/main" id="{8C00D5E7-63CA-43A6-9B90-03FBC525405A}"/>
              </a:ext>
            </a:extLst>
          </p:cNvPr>
          <p:cNvSpPr>
            <a:spLocks noGrp="1"/>
          </p:cNvSpPr>
          <p:nvPr>
            <p:ph sz="half" idx="1"/>
          </p:nvPr>
        </p:nvSpPr>
        <p:spPr>
          <a:xfrm>
            <a:off x="1447331" y="1961602"/>
            <a:ext cx="4645152" cy="3667163"/>
          </a:xfrm>
        </p:spPr>
        <p:txBody>
          <a:bodyPr>
            <a:normAutofit fontScale="25000" lnSpcReduction="20000"/>
          </a:bodyPr>
          <a:lstStyle/>
          <a:p>
            <a:pPr eaLnBrk="1" hangingPunct="1">
              <a:lnSpc>
                <a:spcPct val="80000"/>
              </a:lnSpc>
              <a:buFontTx/>
              <a:buNone/>
              <a:defRPr/>
            </a:pPr>
            <a:r>
              <a:rPr lang="de-DE" altLang="de-DE" sz="6400" b="1" u="sng" dirty="0">
                <a:effectLst>
                  <a:outerShdw blurRad="38100" dist="38100" dir="2700000" algn="tl">
                    <a:srgbClr val="FFFFFF"/>
                  </a:outerShdw>
                </a:effectLst>
              </a:rPr>
              <a:t>Januar: </a:t>
            </a:r>
          </a:p>
          <a:p>
            <a:pPr eaLnBrk="1" hangingPunct="1">
              <a:lnSpc>
                <a:spcPct val="80000"/>
              </a:lnSpc>
              <a:buFontTx/>
              <a:buNone/>
              <a:defRPr/>
            </a:pPr>
            <a:endParaRPr lang="de-DE" altLang="de-DE" sz="2000" dirty="0">
              <a:effectLst>
                <a:outerShdw blurRad="38100" dist="38100" dir="2700000" algn="tl">
                  <a:srgbClr val="FFFFFF"/>
                </a:outerShdw>
              </a:effectLst>
            </a:endParaRPr>
          </a:p>
          <a:p>
            <a:pPr eaLnBrk="1" hangingPunct="1">
              <a:lnSpc>
                <a:spcPct val="170000"/>
              </a:lnSpc>
              <a:buFont typeface="Wingdings" pitchFamily="2" charset="2"/>
              <a:buChar char="Ø"/>
              <a:defRPr/>
            </a:pPr>
            <a:r>
              <a:rPr lang="de-DE" altLang="de-DE" sz="5600" dirty="0">
                <a:effectLst>
                  <a:outerShdw blurRad="38100" dist="38100" dir="2700000" algn="tl">
                    <a:srgbClr val="FFFFFF"/>
                  </a:outerShdw>
                </a:effectLst>
              </a:rPr>
              <a:t>Aushändigung der </a:t>
            </a:r>
            <a:r>
              <a:rPr lang="de-DE" altLang="de-DE" sz="5600" b="1" dirty="0">
                <a:effectLst>
                  <a:outerShdw blurRad="38100" dist="38100" dir="2700000" algn="tl">
                    <a:srgbClr val="FFFFFF"/>
                  </a:outerShdw>
                </a:effectLst>
              </a:rPr>
              <a:t>Zwischeninformation</a:t>
            </a:r>
            <a:r>
              <a:rPr lang="de-DE" altLang="de-DE" sz="5600" dirty="0">
                <a:effectLst>
                  <a:outerShdw blurRad="38100" dist="38100" dir="2700000" algn="tl">
                    <a:srgbClr val="FFFFFF"/>
                  </a:outerShdw>
                </a:effectLst>
              </a:rPr>
              <a:t> </a:t>
            </a:r>
          </a:p>
          <a:p>
            <a:pPr eaLnBrk="1" hangingPunct="1">
              <a:lnSpc>
                <a:spcPct val="170000"/>
              </a:lnSpc>
              <a:buFont typeface="Wingdings" pitchFamily="2" charset="2"/>
              <a:buChar char="Ø"/>
              <a:defRPr/>
            </a:pPr>
            <a:r>
              <a:rPr lang="de-DE" altLang="de-DE" sz="5600" dirty="0">
                <a:effectLst>
                  <a:outerShdw blurRad="38100" dist="38100" dir="2700000" algn="tl">
                    <a:srgbClr val="FFFFFF"/>
                  </a:outerShdw>
                </a:effectLst>
              </a:rPr>
              <a:t>ersetzen das Zwischenzeugnis in Jahrgangsstufe 4</a:t>
            </a:r>
          </a:p>
          <a:p>
            <a:pPr eaLnBrk="1" hangingPunct="1">
              <a:lnSpc>
                <a:spcPct val="80000"/>
              </a:lnSpc>
              <a:buFont typeface="Wingdings" pitchFamily="2" charset="2"/>
              <a:buChar char="Ø"/>
              <a:defRPr/>
            </a:pPr>
            <a:endParaRPr lang="de-DE" altLang="de-DE" sz="2900" dirty="0">
              <a:effectLst>
                <a:outerShdw blurRad="38100" dist="38100" dir="2700000" algn="tl">
                  <a:srgbClr val="FFFFFF"/>
                </a:outerShdw>
              </a:effectLst>
            </a:endParaRPr>
          </a:p>
          <a:p>
            <a:pPr marL="0" indent="0" eaLnBrk="1" hangingPunct="1">
              <a:lnSpc>
                <a:spcPct val="80000"/>
              </a:lnSpc>
              <a:buFontTx/>
              <a:buNone/>
              <a:defRPr/>
            </a:pPr>
            <a:r>
              <a:rPr lang="de-DE" altLang="de-DE" sz="6400" b="1" u="sng" dirty="0">
                <a:effectLst>
                  <a:outerShdw blurRad="38100" dist="38100" dir="2700000" algn="tl">
                    <a:srgbClr val="FFFFFF"/>
                  </a:outerShdw>
                </a:effectLst>
              </a:rPr>
              <a:t>Februar/ März </a:t>
            </a:r>
          </a:p>
          <a:p>
            <a:pPr marL="0" indent="0" eaLnBrk="1" hangingPunct="1">
              <a:lnSpc>
                <a:spcPct val="80000"/>
              </a:lnSpc>
              <a:buFontTx/>
              <a:buNone/>
              <a:defRPr/>
            </a:pPr>
            <a:r>
              <a:rPr lang="de-DE" altLang="de-DE" sz="5600" dirty="0">
                <a:effectLst>
                  <a:outerShdw blurRad="38100" dist="38100" dir="2700000" algn="tl">
                    <a:srgbClr val="FFFFFF"/>
                  </a:outerShdw>
                </a:effectLst>
              </a:rPr>
              <a:t>Informations-Abende zum Übertritt am Gymnasium</a:t>
            </a:r>
          </a:p>
          <a:p>
            <a:pPr eaLnBrk="1" hangingPunct="1">
              <a:lnSpc>
                <a:spcPct val="170000"/>
              </a:lnSpc>
              <a:buFont typeface="Wingdings" pitchFamily="2" charset="2"/>
              <a:buChar char="Ø"/>
              <a:defRPr/>
            </a:pPr>
            <a:r>
              <a:rPr lang="de-DE" altLang="de-DE" sz="5600" dirty="0">
                <a:effectLst>
                  <a:outerShdw blurRad="38100" dist="38100" dir="2700000" algn="tl">
                    <a:srgbClr val="FFFFFF"/>
                  </a:outerShdw>
                </a:effectLst>
              </a:rPr>
              <a:t>Informations-Nachmittage für SchülerInnen der 4. Klassen und deren Eltern am Gymnasium bzw. an der Realschule.   </a:t>
            </a:r>
          </a:p>
          <a:p>
            <a:pPr eaLnBrk="1" hangingPunct="1">
              <a:lnSpc>
                <a:spcPct val="170000"/>
              </a:lnSpc>
              <a:buFont typeface="Wingdings" pitchFamily="2" charset="2"/>
              <a:buChar char="Ø"/>
              <a:defRPr/>
            </a:pPr>
            <a:r>
              <a:rPr lang="de-DE" altLang="de-DE" sz="5600" dirty="0"/>
              <a:t>Informationen dazu über die jeweiligen Homepages der Schulen</a:t>
            </a:r>
          </a:p>
        </p:txBody>
      </p:sp>
      <p:sp>
        <p:nvSpPr>
          <p:cNvPr id="4" name="Inhaltsplatzhalter 3">
            <a:extLst>
              <a:ext uri="{FF2B5EF4-FFF2-40B4-BE49-F238E27FC236}">
                <a16:creationId xmlns:a16="http://schemas.microsoft.com/office/drawing/2014/main" id="{7D99A7A2-F640-4EF8-9664-42BCC0E6063C}"/>
              </a:ext>
            </a:extLst>
          </p:cNvPr>
          <p:cNvSpPr>
            <a:spLocks noGrp="1"/>
          </p:cNvSpPr>
          <p:nvPr>
            <p:ph sz="half" idx="2"/>
          </p:nvPr>
        </p:nvSpPr>
        <p:spPr>
          <a:xfrm>
            <a:off x="6413770" y="1946168"/>
            <a:ext cx="5413199" cy="4197292"/>
          </a:xfrm>
        </p:spPr>
        <p:txBody>
          <a:bodyPr>
            <a:normAutofit fontScale="25000" lnSpcReduction="20000"/>
          </a:bodyPr>
          <a:lstStyle/>
          <a:p>
            <a:pPr eaLnBrk="1" hangingPunct="1">
              <a:lnSpc>
                <a:spcPct val="80000"/>
              </a:lnSpc>
              <a:buFontTx/>
              <a:buNone/>
              <a:defRPr/>
            </a:pPr>
            <a:r>
              <a:rPr lang="de-DE" altLang="de-DE" sz="6400" b="1" u="sng" dirty="0">
                <a:effectLst>
                  <a:outerShdw blurRad="38100" dist="38100" dir="2700000" algn="tl">
                    <a:srgbClr val="FFFFFF"/>
                  </a:outerShdw>
                </a:effectLst>
              </a:rPr>
              <a:t>Am 1. Schultag im Mai </a:t>
            </a:r>
            <a:endParaRPr lang="de-DE" altLang="de-DE" sz="6400" b="1" dirty="0">
              <a:effectLst>
                <a:outerShdw blurRad="38100" dist="38100" dir="2700000" algn="tl">
                  <a:srgbClr val="FFFFFF"/>
                </a:outerShdw>
              </a:effectLst>
            </a:endParaRPr>
          </a:p>
          <a:p>
            <a:pPr eaLnBrk="1" hangingPunct="1">
              <a:lnSpc>
                <a:spcPct val="80000"/>
              </a:lnSpc>
              <a:buFontTx/>
              <a:buNone/>
              <a:defRPr/>
            </a:pPr>
            <a:endParaRPr lang="de-DE" altLang="de-DE" sz="2000" dirty="0">
              <a:effectLst>
                <a:outerShdw blurRad="38100" dist="38100" dir="2700000" algn="tl">
                  <a:srgbClr val="FFFFFF"/>
                </a:outerShdw>
              </a:effectLst>
            </a:endParaRPr>
          </a:p>
          <a:p>
            <a:pPr eaLnBrk="1" hangingPunct="1">
              <a:lnSpc>
                <a:spcPct val="80000"/>
              </a:lnSpc>
              <a:buFont typeface="Wingdings" pitchFamily="2" charset="2"/>
              <a:buChar char="Ø"/>
              <a:defRPr/>
            </a:pPr>
            <a:r>
              <a:rPr lang="de-DE" altLang="de-DE" sz="5600" dirty="0">
                <a:effectLst>
                  <a:outerShdw blurRad="38100" dist="38100" dir="2700000" algn="tl">
                    <a:srgbClr val="FFFFFF"/>
                  </a:outerShdw>
                </a:effectLst>
              </a:rPr>
              <a:t>Aushändigung der </a:t>
            </a:r>
            <a:r>
              <a:rPr lang="de-DE" altLang="de-DE" sz="5600" b="1" dirty="0">
                <a:effectLst>
                  <a:outerShdw blurRad="38100" dist="38100" dir="2700000" algn="tl">
                    <a:srgbClr val="FFFFFF"/>
                  </a:outerShdw>
                </a:effectLst>
              </a:rPr>
              <a:t>Übertrittszeugnisse</a:t>
            </a:r>
            <a:endParaRPr lang="de-DE" altLang="de-DE" sz="5600" dirty="0">
              <a:effectLst>
                <a:outerShdw blurRad="38100" dist="38100" dir="2700000" algn="tl">
                  <a:srgbClr val="FFFFFF"/>
                </a:outerShdw>
              </a:effectLst>
            </a:endParaRPr>
          </a:p>
          <a:p>
            <a:pPr marL="0" indent="0" eaLnBrk="1" hangingPunct="1">
              <a:lnSpc>
                <a:spcPct val="80000"/>
              </a:lnSpc>
              <a:buFontTx/>
              <a:buNone/>
              <a:defRPr/>
            </a:pPr>
            <a:endParaRPr lang="de-DE" altLang="de-DE" sz="2000" dirty="0">
              <a:effectLst>
                <a:outerShdw blurRad="38100" dist="38100" dir="2700000" algn="tl">
                  <a:srgbClr val="FFFFFF"/>
                </a:outerShdw>
              </a:effectLst>
            </a:endParaRPr>
          </a:p>
          <a:p>
            <a:pPr marL="0" indent="0" eaLnBrk="1" hangingPunct="1">
              <a:lnSpc>
                <a:spcPct val="80000"/>
              </a:lnSpc>
              <a:buFontTx/>
              <a:buNone/>
              <a:defRPr/>
            </a:pPr>
            <a:r>
              <a:rPr lang="de-DE" altLang="de-DE" sz="6400" b="1" u="sng" dirty="0">
                <a:effectLst>
                  <a:outerShdw blurRad="38100" dist="38100" dir="2700000" algn="tl">
                    <a:srgbClr val="FFFFFF"/>
                  </a:outerShdw>
                </a:effectLst>
              </a:rPr>
              <a:t>Mai </a:t>
            </a:r>
          </a:p>
          <a:p>
            <a:pPr eaLnBrk="1" hangingPunct="1">
              <a:lnSpc>
                <a:spcPct val="80000"/>
              </a:lnSpc>
              <a:buFont typeface="Wingdings" pitchFamily="2" charset="2"/>
              <a:buChar char="Ø"/>
              <a:defRPr/>
            </a:pPr>
            <a:r>
              <a:rPr lang="de-DE" altLang="de-DE" sz="5600" dirty="0">
                <a:effectLst>
                  <a:outerShdw blurRad="38100" dist="38100" dir="2700000" algn="tl">
                    <a:srgbClr val="FFFFFF"/>
                  </a:outerShdw>
                </a:effectLst>
              </a:rPr>
              <a:t>Anmeldung an den Realschulen und Gymnasien:</a:t>
            </a:r>
          </a:p>
          <a:p>
            <a:pPr eaLnBrk="1" hangingPunct="1">
              <a:lnSpc>
                <a:spcPct val="170000"/>
              </a:lnSpc>
              <a:buFont typeface="Wingdings" panose="05000000000000000000" pitchFamily="2" charset="2"/>
              <a:buChar char="Ø"/>
              <a:defRPr/>
            </a:pPr>
            <a:r>
              <a:rPr lang="de-DE" altLang="de-DE" sz="5600" b="1" dirty="0">
                <a:effectLst>
                  <a:outerShdw blurRad="38100" dist="38100" dir="2700000" algn="tl">
                    <a:srgbClr val="FFFFFF"/>
                  </a:outerShdw>
                </a:effectLst>
              </a:rPr>
              <a:t>Übertrittszeugnis, Geburtsurkunde und ggf. Sorgerechtsbeschluss </a:t>
            </a:r>
            <a:r>
              <a:rPr lang="de-DE" altLang="de-DE" sz="5600" dirty="0">
                <a:effectLst>
                  <a:outerShdw blurRad="38100" dist="38100" dir="2700000" algn="tl">
                    <a:srgbClr val="FFFFFF"/>
                  </a:outerShdw>
                </a:effectLst>
              </a:rPr>
              <a:t>müssen zur Einsicht mitgebracht werden.</a:t>
            </a:r>
          </a:p>
          <a:p>
            <a:pPr eaLnBrk="1" hangingPunct="1">
              <a:lnSpc>
                <a:spcPct val="170000"/>
              </a:lnSpc>
              <a:buFont typeface="Wingdings" panose="05000000000000000000" pitchFamily="2" charset="2"/>
              <a:buChar char="Ø"/>
              <a:defRPr/>
            </a:pPr>
            <a:r>
              <a:rPr lang="de-DE" altLang="de-DE" sz="5600" b="1" dirty="0">
                <a:effectLst>
                  <a:outerShdw blurRad="38100" dist="38100" dir="2700000" algn="tl">
                    <a:srgbClr val="FFFFFF"/>
                  </a:outerShdw>
                </a:effectLst>
              </a:rPr>
              <a:t>An den kirchlichen Realschulen bzw. an der Städtischen Realschule Termine für Vormerkungen beachten</a:t>
            </a:r>
          </a:p>
          <a:p>
            <a:pPr eaLnBrk="1" hangingPunct="1">
              <a:lnSpc>
                <a:spcPct val="80000"/>
              </a:lnSpc>
              <a:buFont typeface="Arial" charset="0"/>
              <a:buChar char="•"/>
              <a:defRPr/>
            </a:pPr>
            <a:endParaRPr lang="de-DE" altLang="de-DE" sz="2000" dirty="0">
              <a:effectLst>
                <a:outerShdw blurRad="38100" dist="38100" dir="2700000" algn="tl">
                  <a:srgbClr val="FFFFFF"/>
                </a:outerShdw>
              </a:effectLst>
            </a:endParaRPr>
          </a:p>
          <a:p>
            <a:pPr marL="0" indent="0" eaLnBrk="1" hangingPunct="1">
              <a:lnSpc>
                <a:spcPct val="80000"/>
              </a:lnSpc>
              <a:buFontTx/>
              <a:buNone/>
              <a:defRPr/>
            </a:pPr>
            <a:r>
              <a:rPr lang="de-DE" altLang="de-DE" sz="6400" b="1" u="sng" dirty="0">
                <a:effectLst>
                  <a:outerShdw blurRad="38100" dist="38100" dir="2700000" algn="tl">
                    <a:srgbClr val="FFFFFF"/>
                  </a:outerShdw>
                </a:effectLst>
              </a:rPr>
              <a:t>Mai </a:t>
            </a:r>
          </a:p>
          <a:p>
            <a:pPr eaLnBrk="1" hangingPunct="1">
              <a:lnSpc>
                <a:spcPct val="170000"/>
              </a:lnSpc>
              <a:buFont typeface="Wingdings" pitchFamily="2" charset="2"/>
              <a:buChar char="Ø"/>
              <a:defRPr/>
            </a:pPr>
            <a:r>
              <a:rPr lang="de-DE" altLang="de-DE" sz="5600" dirty="0">
                <a:effectLst>
                  <a:outerShdw blurRad="38100" dist="38100" dir="2700000" algn="tl">
                    <a:srgbClr val="FFFFFF"/>
                  </a:outerShdw>
                </a:effectLst>
              </a:rPr>
              <a:t>Probeunterricht für Gymnasium und Realschule</a:t>
            </a:r>
          </a:p>
          <a:p>
            <a:pPr eaLnBrk="1" hangingPunct="1">
              <a:lnSpc>
                <a:spcPct val="170000"/>
              </a:lnSpc>
              <a:buFont typeface="Wingdings" pitchFamily="2" charset="2"/>
              <a:buChar char="Ø"/>
              <a:defRPr/>
            </a:pPr>
            <a:r>
              <a:rPr lang="de-DE" altLang="de-DE" sz="5600" dirty="0">
                <a:effectLst>
                  <a:outerShdw blurRad="38100" dist="38100" dir="2700000" algn="tl">
                    <a:srgbClr val="FFFFFF"/>
                  </a:outerShdw>
                </a:effectLst>
              </a:rPr>
              <a:t>(Wirtschaftsschule nach der 5. Klasse)</a:t>
            </a:r>
          </a:p>
          <a:p>
            <a:pPr marL="0" indent="0">
              <a:buNone/>
            </a:pPr>
            <a:endParaRPr lang="de-DE" dirty="0"/>
          </a:p>
        </p:txBody>
      </p:sp>
    </p:spTree>
    <p:extLst>
      <p:ext uri="{BB962C8B-B14F-4D97-AF65-F5344CB8AC3E}">
        <p14:creationId xmlns:p14="http://schemas.microsoft.com/office/powerpoint/2010/main" val="32678600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B9E59B3-C067-4B66-9EFD-AF44704C62DD}"/>
              </a:ext>
            </a:extLst>
          </p:cNvPr>
          <p:cNvSpPr>
            <a:spLocks noGrp="1"/>
          </p:cNvSpPr>
          <p:nvPr>
            <p:ph type="title"/>
          </p:nvPr>
        </p:nvSpPr>
        <p:spPr/>
        <p:txBody>
          <a:bodyPr/>
          <a:lstStyle/>
          <a:p>
            <a:r>
              <a:rPr lang="de-DE" dirty="0"/>
              <a:t>Der Übertritt an weiterführende Schulen </a:t>
            </a:r>
          </a:p>
        </p:txBody>
      </p:sp>
      <p:sp>
        <p:nvSpPr>
          <p:cNvPr id="4" name="Inhaltsplatzhalter 3">
            <a:extLst>
              <a:ext uri="{FF2B5EF4-FFF2-40B4-BE49-F238E27FC236}">
                <a16:creationId xmlns:a16="http://schemas.microsoft.com/office/drawing/2014/main" id="{FE3B2D79-E08C-4BA1-9033-E0AED1D6668E}"/>
              </a:ext>
            </a:extLst>
          </p:cNvPr>
          <p:cNvSpPr>
            <a:spLocks noGrp="1"/>
          </p:cNvSpPr>
          <p:nvPr>
            <p:ph sz="half" idx="2"/>
          </p:nvPr>
        </p:nvSpPr>
        <p:spPr/>
        <p:txBody>
          <a:bodyPr>
            <a:normAutofit fontScale="62500" lnSpcReduction="20000"/>
          </a:bodyPr>
          <a:lstStyle/>
          <a:p>
            <a:pPr marL="0" indent="0" algn="just">
              <a:lnSpc>
                <a:spcPct val="107000"/>
              </a:lnSpc>
              <a:spcAft>
                <a:spcPts val="800"/>
              </a:spcAft>
              <a:buNone/>
            </a:pPr>
            <a:r>
              <a:rPr lang="de-DE" sz="1800" dirty="0">
                <a:effectLst/>
                <a:latin typeface="Calibri" panose="020F0502020204030204" pitchFamily="34" charset="0"/>
                <a:ea typeface="Calibri" panose="020F0502020204030204" pitchFamily="34" charset="0"/>
                <a:cs typeface="Times New Roman" panose="02020603050405020304" pitchFamily="18" charset="0"/>
              </a:rPr>
              <a:t>Nach der 4. Jahrgangsstufe stellt sich sowohl für die Schülerinnen und Schüler als auch für die Eltern die Frage: Wie geht es weiter? </a:t>
            </a:r>
          </a:p>
          <a:p>
            <a:pPr marL="0" indent="0" algn="just">
              <a:lnSpc>
                <a:spcPct val="107000"/>
              </a:lnSpc>
              <a:spcAft>
                <a:spcPts val="800"/>
              </a:spcAft>
              <a:buNone/>
            </a:pPr>
            <a:r>
              <a:rPr lang="de-DE" sz="1800" dirty="0">
                <a:effectLst/>
                <a:latin typeface="Calibri" panose="020F0502020204030204" pitchFamily="34" charset="0"/>
                <a:ea typeface="Calibri" panose="020F0502020204030204" pitchFamily="34" charset="0"/>
                <a:cs typeface="Times New Roman" panose="02020603050405020304" pitchFamily="18" charset="0"/>
              </a:rPr>
              <a:t>Es stehen zunächst drei Möglichkeiten zur Auswahl – Mittelschule, Realschule oder Gymnasium. </a:t>
            </a:r>
          </a:p>
          <a:p>
            <a:pPr marL="0" indent="0" algn="just">
              <a:lnSpc>
                <a:spcPct val="107000"/>
              </a:lnSpc>
              <a:spcAft>
                <a:spcPts val="800"/>
              </a:spcAft>
              <a:buNone/>
            </a:pPr>
            <a:r>
              <a:rPr lang="de-DE" sz="1800" dirty="0">
                <a:effectLst/>
                <a:latin typeface="Calibri" panose="020F0502020204030204" pitchFamily="34" charset="0"/>
                <a:ea typeface="Calibri" panose="020F0502020204030204" pitchFamily="34" charset="0"/>
                <a:cs typeface="Times New Roman" panose="02020603050405020304" pitchFamily="18" charset="0"/>
              </a:rPr>
              <a:t>Das ist sowohl für Ihr Kind als auch für Sie keine leichte Entscheidung. </a:t>
            </a:r>
          </a:p>
          <a:p>
            <a:pPr marL="0" indent="0" algn="just">
              <a:lnSpc>
                <a:spcPct val="107000"/>
              </a:lnSpc>
              <a:spcAft>
                <a:spcPts val="800"/>
              </a:spcAft>
              <a:buNone/>
            </a:pPr>
            <a:r>
              <a:rPr lang="de-DE" sz="1800" dirty="0">
                <a:effectLst/>
                <a:latin typeface="Calibri" panose="020F0502020204030204" pitchFamily="34" charset="0"/>
                <a:ea typeface="Calibri" panose="020F0502020204030204" pitchFamily="34" charset="0"/>
                <a:cs typeface="Times New Roman" panose="02020603050405020304" pitchFamily="18" charset="0"/>
              </a:rPr>
              <a:t>Wichtig zu wissen, ist, dass es keine endgültige Entscheidung ist. Das bayerische Bildungssystem folgt dem Motto </a:t>
            </a:r>
            <a:r>
              <a:rPr lang="de-DE" sz="1800" b="1" dirty="0">
                <a:effectLst/>
                <a:latin typeface="Calibri" panose="020F0502020204030204" pitchFamily="34" charset="0"/>
                <a:ea typeface="Calibri" panose="020F0502020204030204" pitchFamily="34" charset="0"/>
                <a:cs typeface="Times New Roman" panose="02020603050405020304" pitchFamily="18" charset="0"/>
              </a:rPr>
              <a:t>„Kein Abschluss ohne Anschluss“.</a:t>
            </a:r>
            <a:r>
              <a:rPr lang="de-DE" sz="1800" dirty="0">
                <a:effectLst/>
                <a:latin typeface="Calibri" panose="020F0502020204030204" pitchFamily="34" charset="0"/>
                <a:ea typeface="Calibri" panose="020F0502020204030204" pitchFamily="34" charset="0"/>
                <a:cs typeface="Times New Roman" panose="02020603050405020304" pitchFamily="18" charset="0"/>
              </a:rPr>
              <a:t> Es können also jederzeit alle möglichen Abschlüsse absolviert werden (wird im Folgenden genauer beschrieben). </a:t>
            </a:r>
          </a:p>
          <a:p>
            <a:pPr marL="0" indent="0" algn="just">
              <a:lnSpc>
                <a:spcPct val="107000"/>
              </a:lnSpc>
              <a:spcAft>
                <a:spcPts val="800"/>
              </a:spcAft>
              <a:buNone/>
            </a:pPr>
            <a:r>
              <a:rPr lang="de-DE" sz="1800" dirty="0">
                <a:effectLst/>
                <a:latin typeface="Calibri" panose="020F0502020204030204" pitchFamily="34" charset="0"/>
                <a:ea typeface="Calibri" panose="020F0502020204030204" pitchFamily="34" charset="0"/>
                <a:cs typeface="Times New Roman" panose="02020603050405020304" pitchFamily="18" charset="0"/>
              </a:rPr>
              <a:t>In erster Linie zählt, dass ihr Kind weiter Kind sein kann und sich auch wohlfühlt. Es ist nicht Sinn der Sache, dass die Nachmittage damit verbracht werden, ausschließlich Hausaufgaben zu machen und zu lernen. Natürlich gibt es immer Mal wieder intensivere Nachmittage. Grundsätzlich gilt jedoch, dass das Lernen und das schulische Arbeiten der Schülerin/ dem Schüler Spaß macht und dass das Kind sich wohlfühlt. </a:t>
            </a:r>
          </a:p>
          <a:p>
            <a:pPr marL="0" indent="0">
              <a:buNone/>
            </a:pPr>
            <a:endParaRPr lang="de-DE" dirty="0"/>
          </a:p>
        </p:txBody>
      </p:sp>
      <p:pic>
        <p:nvPicPr>
          <p:cNvPr id="5" name="Picture 8" descr="schulwege3 pp_exposure">
            <a:extLst>
              <a:ext uri="{FF2B5EF4-FFF2-40B4-BE49-F238E27FC236}">
                <a16:creationId xmlns:a16="http://schemas.microsoft.com/office/drawing/2014/main" id="{F9F72EF4-4240-4CD0-8F5F-1899B671955B}"/>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449217" y="2127284"/>
            <a:ext cx="4645152" cy="2908467"/>
          </a:xfrm>
          <a:prstGeom prst="rect">
            <a:avLst/>
          </a:prstGeom>
          <a:noFill/>
          <a:ln>
            <a:noFill/>
          </a:ln>
        </p:spPr>
      </p:pic>
    </p:spTree>
    <p:extLst>
      <p:ext uri="{BB962C8B-B14F-4D97-AF65-F5344CB8AC3E}">
        <p14:creationId xmlns:p14="http://schemas.microsoft.com/office/powerpoint/2010/main" val="32540911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C58707C-C330-4F33-80E6-CD14F8658176}"/>
              </a:ext>
            </a:extLst>
          </p:cNvPr>
          <p:cNvSpPr>
            <a:spLocks noGrp="1"/>
          </p:cNvSpPr>
          <p:nvPr>
            <p:ph type="title"/>
          </p:nvPr>
        </p:nvSpPr>
        <p:spPr>
          <a:xfrm>
            <a:off x="1451579" y="804519"/>
            <a:ext cx="9603275" cy="1049235"/>
          </a:xfrm>
        </p:spPr>
        <p:txBody>
          <a:bodyPr>
            <a:normAutofit/>
          </a:bodyPr>
          <a:lstStyle/>
          <a:p>
            <a:r>
              <a:rPr lang="de-DE" dirty="0"/>
              <a:t>Übertritt und weitere Informationen </a:t>
            </a:r>
          </a:p>
        </p:txBody>
      </p:sp>
      <p:sp>
        <p:nvSpPr>
          <p:cNvPr id="3" name="Inhaltsplatzhalter 2">
            <a:extLst>
              <a:ext uri="{FF2B5EF4-FFF2-40B4-BE49-F238E27FC236}">
                <a16:creationId xmlns:a16="http://schemas.microsoft.com/office/drawing/2014/main" id="{917A2301-2866-4AE0-AAE4-92FB2505258A}"/>
              </a:ext>
            </a:extLst>
          </p:cNvPr>
          <p:cNvSpPr>
            <a:spLocks noGrp="1"/>
          </p:cNvSpPr>
          <p:nvPr>
            <p:ph idx="1"/>
          </p:nvPr>
        </p:nvSpPr>
        <p:spPr>
          <a:xfrm>
            <a:off x="1451579" y="2015734"/>
            <a:ext cx="6195784" cy="3450613"/>
          </a:xfrm>
        </p:spPr>
        <p:txBody>
          <a:bodyPr>
            <a:normAutofit/>
          </a:bodyPr>
          <a:lstStyle/>
          <a:p>
            <a:pPr marL="0" indent="0" algn="just">
              <a:spcAft>
                <a:spcPts val="800"/>
              </a:spcAft>
              <a:buNone/>
            </a:pPr>
            <a:r>
              <a:rPr lang="de-DE" sz="1900" dirty="0">
                <a:effectLst/>
                <a:latin typeface="Calibri" panose="020F0502020204030204" pitchFamily="34" charset="0"/>
                <a:ea typeface="Calibri" panose="020F0502020204030204" pitchFamily="34" charset="0"/>
                <a:cs typeface="Times New Roman" panose="02020603050405020304" pitchFamily="18" charset="0"/>
              </a:rPr>
              <a:t>Ich hoffe, ich konnte Ihnen die Grundlagen des Übertritts etwas näherbringen und Ihnen bei der Entscheidungsfindung behilflich sein. Wie gesagt – wenden Sie sich bei Fragen aller Art zum Übertritt bitte gern an mich. </a:t>
            </a:r>
          </a:p>
          <a:p>
            <a:pPr marL="0" indent="0" algn="just">
              <a:spcAft>
                <a:spcPts val="800"/>
              </a:spcAft>
              <a:buNone/>
            </a:pPr>
            <a:r>
              <a:rPr lang="de-DE" sz="1900" dirty="0">
                <a:effectLst/>
                <a:latin typeface="Calibri" panose="020F0502020204030204" pitchFamily="34" charset="0"/>
                <a:ea typeface="Calibri" panose="020F0502020204030204" pitchFamily="34" charset="0"/>
                <a:cs typeface="Times New Roman" panose="02020603050405020304" pitchFamily="18" charset="0"/>
              </a:rPr>
              <a:t>Auch die jeweilige Klassenlehrkraft kann Ihnen behilflich sein. Sie kennt ihr Kind im schulischen Kontext am besten und kann die Erfolgsaussichten an der jeweiligen weiterführenden Schule mit Sicherheit sehr gut einschätzen. </a:t>
            </a:r>
          </a:p>
          <a:p>
            <a:pPr marL="0" indent="0">
              <a:buNone/>
            </a:pPr>
            <a:endParaRPr lang="de-DE" sz="1900" dirty="0"/>
          </a:p>
        </p:txBody>
      </p:sp>
      <p:pic>
        <p:nvPicPr>
          <p:cNvPr id="5" name="Grafik 4" descr="Eine Glühlampe">
            <a:extLst>
              <a:ext uri="{FF2B5EF4-FFF2-40B4-BE49-F238E27FC236}">
                <a16:creationId xmlns:a16="http://schemas.microsoft.com/office/drawing/2014/main" id="{DDA772F6-CDE6-4E39-A5E4-10D10DF505C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973179" y="2122414"/>
            <a:ext cx="3112315" cy="3112315"/>
          </a:xfrm>
          <a:prstGeom prst="rect">
            <a:avLst/>
          </a:prstGeom>
        </p:spPr>
      </p:pic>
    </p:spTree>
    <p:extLst>
      <p:ext uri="{BB962C8B-B14F-4D97-AF65-F5344CB8AC3E}">
        <p14:creationId xmlns:p14="http://schemas.microsoft.com/office/powerpoint/2010/main" val="6331777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3A7F5BD-64BC-4558-8AD6-61175F0600AF}"/>
              </a:ext>
            </a:extLst>
          </p:cNvPr>
          <p:cNvSpPr>
            <a:spLocks noGrp="1"/>
          </p:cNvSpPr>
          <p:nvPr>
            <p:ph type="title"/>
          </p:nvPr>
        </p:nvSpPr>
        <p:spPr/>
        <p:txBody>
          <a:bodyPr/>
          <a:lstStyle/>
          <a:p>
            <a:r>
              <a:rPr lang="de-DE" dirty="0"/>
              <a:t>Zusammenfassung der Links </a:t>
            </a:r>
          </a:p>
        </p:txBody>
      </p:sp>
      <p:sp>
        <p:nvSpPr>
          <p:cNvPr id="7" name="Textfeld 6">
            <a:extLst>
              <a:ext uri="{FF2B5EF4-FFF2-40B4-BE49-F238E27FC236}">
                <a16:creationId xmlns:a16="http://schemas.microsoft.com/office/drawing/2014/main" id="{99FA7101-D1FD-43A8-8535-B8909EB6AE6E}"/>
              </a:ext>
            </a:extLst>
          </p:cNvPr>
          <p:cNvSpPr txBox="1"/>
          <p:nvPr/>
        </p:nvSpPr>
        <p:spPr>
          <a:xfrm>
            <a:off x="1327791" y="1961227"/>
            <a:ext cx="9850850" cy="3953262"/>
          </a:xfrm>
          <a:prstGeom prst="rect">
            <a:avLst/>
          </a:prstGeom>
          <a:noFill/>
        </p:spPr>
        <p:txBody>
          <a:bodyPr wrap="square">
            <a:spAutoFit/>
          </a:bodyPr>
          <a:lstStyle/>
          <a:p>
            <a:pPr>
              <a:lnSpc>
                <a:spcPct val="107000"/>
              </a:lnSpc>
              <a:spcAft>
                <a:spcPts val="800"/>
              </a:spcAft>
            </a:pPr>
            <a:r>
              <a:rPr lang="de-DE" sz="1000" dirty="0">
                <a:effectLst/>
                <a:latin typeface="Calibri" panose="020F0502020204030204" pitchFamily="34" charset="0"/>
                <a:ea typeface="Calibri" panose="020F0502020204030204" pitchFamily="34" charset="0"/>
                <a:cs typeface="Times New Roman" panose="02020603050405020304" pitchFamily="18" charset="0"/>
              </a:rPr>
              <a:t>Weitere und detailliertere Informationen zum Übertritt und zu den verschiedenen Bildungswegen erfahren sie in der Broschüre „Der beste Bildungsweg für mein Kind“, </a:t>
            </a:r>
            <a:br>
              <a:rPr lang="de-DE" sz="1000" dirty="0">
                <a:effectLst/>
                <a:latin typeface="Calibri" panose="020F0502020204030204" pitchFamily="34" charset="0"/>
                <a:ea typeface="Calibri" panose="020F0502020204030204" pitchFamily="34" charset="0"/>
                <a:cs typeface="Times New Roman" panose="02020603050405020304" pitchFamily="18" charset="0"/>
              </a:rPr>
            </a:br>
            <a:r>
              <a:rPr lang="de-DE" sz="1000" dirty="0">
                <a:effectLst/>
                <a:latin typeface="Calibri" panose="020F0502020204030204" pitchFamily="34" charset="0"/>
                <a:ea typeface="Calibri" panose="020F0502020204030204" pitchFamily="34" charset="0"/>
                <a:cs typeface="Times New Roman" panose="02020603050405020304" pitchFamily="18" charset="0"/>
              </a:rPr>
              <a:t>die auch kostenlos als </a:t>
            </a:r>
            <a:r>
              <a:rPr lang="de-DE" sz="1000" dirty="0" err="1">
                <a:effectLst/>
                <a:latin typeface="Calibri" panose="020F0502020204030204" pitchFamily="34" charset="0"/>
                <a:ea typeface="Calibri" panose="020F0502020204030204" pitchFamily="34" charset="0"/>
                <a:cs typeface="Times New Roman" panose="02020603050405020304" pitchFamily="18" charset="0"/>
              </a:rPr>
              <a:t>pdf</a:t>
            </a:r>
            <a:r>
              <a:rPr lang="de-DE" sz="1000" dirty="0">
                <a:effectLst/>
                <a:latin typeface="Calibri" panose="020F0502020204030204" pitchFamily="34" charset="0"/>
                <a:ea typeface="Calibri" panose="020F0502020204030204" pitchFamily="34" charset="0"/>
                <a:cs typeface="Times New Roman" panose="02020603050405020304" pitchFamily="18" charset="0"/>
              </a:rPr>
              <a:t>-Datei heruntergeladen werden kann. </a:t>
            </a:r>
          </a:p>
          <a:p>
            <a:pPr marL="342900" lvl="0" indent="-342900">
              <a:lnSpc>
                <a:spcPct val="107000"/>
              </a:lnSpc>
              <a:spcAft>
                <a:spcPts val="800"/>
              </a:spcAft>
              <a:buFont typeface="Wingdings" panose="05000000000000000000" pitchFamily="2" charset="2"/>
              <a:buChar char=""/>
            </a:pPr>
            <a:r>
              <a:rPr lang="de-DE" sz="1000" dirty="0">
                <a:effectLst/>
                <a:latin typeface="Calibri" panose="020F0502020204030204" pitchFamily="34" charset="0"/>
                <a:ea typeface="Calibri" panose="020F0502020204030204" pitchFamily="34" charset="0"/>
                <a:cs typeface="Times New Roman" panose="02020603050405020304" pitchFamily="18" charset="0"/>
              </a:rPr>
              <a:t>Kultusministerium Bayern: Der beste Bildungsweg für mein Kind </a:t>
            </a:r>
            <a:br>
              <a:rPr lang="de-DE" sz="1000" dirty="0">
                <a:effectLst/>
                <a:latin typeface="Calibri" panose="020F0502020204030204" pitchFamily="34" charset="0"/>
                <a:ea typeface="Calibri" panose="020F0502020204030204" pitchFamily="34" charset="0"/>
                <a:cs typeface="Times New Roman" panose="02020603050405020304" pitchFamily="18" charset="0"/>
              </a:rPr>
            </a:br>
            <a:r>
              <a:rPr lang="de-DE" sz="10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https://www.km.bayern.de/epaper/der-beste-bildungsweg_13/files/assets/basic-html/page-3.html#</a:t>
            </a:r>
            <a:r>
              <a:rPr lang="de-DE" sz="10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de-DE" sz="10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de-DE" sz="1000" dirty="0">
                <a:effectLst/>
                <a:latin typeface="Calibri" panose="020F0502020204030204" pitchFamily="34" charset="0"/>
                <a:ea typeface="Calibri" panose="020F0502020204030204" pitchFamily="34" charset="0"/>
                <a:cs typeface="Times New Roman" panose="02020603050405020304" pitchFamily="18" charset="0"/>
              </a:rPr>
              <a:t>Weitere und tiefgründigere Informationen bezüglich der jeweiligen Schulen und deren Schulprofile erfahren Sie unter folgenden Links. </a:t>
            </a:r>
          </a:p>
          <a:p>
            <a:pPr marL="342900" lvl="0" indent="-342900">
              <a:lnSpc>
                <a:spcPct val="107000"/>
              </a:lnSpc>
              <a:buFont typeface="Wingdings" panose="05000000000000000000" pitchFamily="2" charset="2"/>
              <a:buChar char=""/>
            </a:pPr>
            <a:r>
              <a:rPr lang="de-DE" sz="1000" dirty="0">
                <a:effectLst/>
                <a:latin typeface="Calibri" panose="020F0502020204030204" pitchFamily="34" charset="0"/>
                <a:ea typeface="Calibri" panose="020F0502020204030204" pitchFamily="34" charset="0"/>
                <a:cs typeface="Times New Roman" panose="02020603050405020304" pitchFamily="18" charset="0"/>
              </a:rPr>
              <a:t>Grund- und Mittelschule Durach: </a:t>
            </a:r>
            <a:r>
              <a:rPr lang="de-DE" sz="10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http://vs-durach.de/</a:t>
            </a:r>
            <a:r>
              <a:rPr lang="de-DE" sz="1000" dirty="0">
                <a:effectLst/>
                <a:latin typeface="Calibri" panose="020F0502020204030204" pitchFamily="34" charset="0"/>
                <a:ea typeface="Calibri" panose="020F0502020204030204" pitchFamily="34" charset="0"/>
                <a:cs typeface="Times New Roman" panose="02020603050405020304" pitchFamily="18" charset="0"/>
              </a:rPr>
              <a:t> </a:t>
            </a:r>
          </a:p>
          <a:p>
            <a:pPr marL="342900" lvl="0" indent="-342900">
              <a:lnSpc>
                <a:spcPct val="107000"/>
              </a:lnSpc>
              <a:buFont typeface="Wingdings" panose="05000000000000000000" pitchFamily="2" charset="2"/>
              <a:buChar char=""/>
            </a:pPr>
            <a:r>
              <a:rPr lang="de-DE" sz="1000" dirty="0">
                <a:effectLst/>
                <a:latin typeface="Calibri" panose="020F0502020204030204" pitchFamily="34" charset="0"/>
                <a:ea typeface="Calibri" panose="020F0502020204030204" pitchFamily="34" charset="0"/>
                <a:cs typeface="Times New Roman" panose="02020603050405020304" pitchFamily="18" charset="0"/>
              </a:rPr>
              <a:t>Städtische Realschule Kempten: </a:t>
            </a:r>
            <a:r>
              <a:rPr lang="de-DE" sz="10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https://die-staedtische.de/</a:t>
            </a:r>
            <a:r>
              <a:rPr lang="de-DE" sz="1000" dirty="0">
                <a:effectLst/>
                <a:latin typeface="Calibri" panose="020F0502020204030204" pitchFamily="34" charset="0"/>
                <a:ea typeface="Calibri" panose="020F0502020204030204" pitchFamily="34" charset="0"/>
                <a:cs typeface="Times New Roman" panose="02020603050405020304" pitchFamily="18" charset="0"/>
              </a:rPr>
              <a:t> </a:t>
            </a:r>
            <a:br>
              <a:rPr lang="de-DE" sz="1000" dirty="0">
                <a:effectLst/>
                <a:latin typeface="Calibri" panose="020F0502020204030204" pitchFamily="34" charset="0"/>
                <a:ea typeface="Calibri" panose="020F0502020204030204" pitchFamily="34" charset="0"/>
                <a:cs typeface="Times New Roman" panose="02020603050405020304" pitchFamily="18" charset="0"/>
              </a:rPr>
            </a:br>
            <a:r>
              <a:rPr lang="de-DE" sz="1000" dirty="0">
                <a:effectLst/>
                <a:latin typeface="Calibri" panose="020F0502020204030204" pitchFamily="34" charset="0"/>
                <a:ea typeface="Calibri" panose="020F0502020204030204" pitchFamily="34" charset="0"/>
                <a:cs typeface="Times New Roman" panose="02020603050405020304" pitchFamily="18" charset="0"/>
              </a:rPr>
              <a:t>Mögliche Zweige (Wahlpflichtfächergruppen) der Städtischen Realschule Kempten: </a:t>
            </a:r>
            <a:r>
              <a:rPr lang="de-DE" sz="10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5"/>
              </a:rPr>
              <a:t>https://die-staedtische.de/Dateien//Formulare/Oeffentlich/Wahlpflichtgruppeninformation.pdf</a:t>
            </a:r>
            <a:r>
              <a:rPr lang="de-DE" sz="1000" dirty="0">
                <a:effectLst/>
                <a:latin typeface="Calibri" panose="020F0502020204030204" pitchFamily="34" charset="0"/>
                <a:ea typeface="Calibri" panose="020F0502020204030204" pitchFamily="34" charset="0"/>
                <a:cs typeface="Times New Roman" panose="02020603050405020304" pitchFamily="18" charset="0"/>
              </a:rPr>
              <a:t> </a:t>
            </a:r>
          </a:p>
          <a:p>
            <a:pPr marL="342900" lvl="0" indent="-342900">
              <a:lnSpc>
                <a:spcPct val="107000"/>
              </a:lnSpc>
              <a:buFont typeface="Wingdings" panose="05000000000000000000" pitchFamily="2" charset="2"/>
              <a:buChar char=""/>
            </a:pPr>
            <a:r>
              <a:rPr lang="de-DE" sz="1000" dirty="0">
                <a:effectLst/>
                <a:latin typeface="Calibri" panose="020F0502020204030204" pitchFamily="34" charset="0"/>
                <a:ea typeface="Calibri" panose="020F0502020204030204" pitchFamily="34" charset="0"/>
                <a:cs typeface="Times New Roman" panose="02020603050405020304" pitchFamily="18" charset="0"/>
              </a:rPr>
              <a:t>Staatliche Realschule Kempten: </a:t>
            </a:r>
            <a:r>
              <a:rPr lang="de-DE" sz="10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6"/>
              </a:rPr>
              <a:t>https://www.staatliche-realschule-kempten.de/</a:t>
            </a:r>
            <a:r>
              <a:rPr lang="de-DE" sz="1000" dirty="0">
                <a:effectLst/>
                <a:latin typeface="Calibri" panose="020F0502020204030204" pitchFamily="34" charset="0"/>
                <a:ea typeface="Calibri" panose="020F0502020204030204" pitchFamily="34" charset="0"/>
                <a:cs typeface="Times New Roman" panose="02020603050405020304" pitchFamily="18" charset="0"/>
              </a:rPr>
              <a:t> </a:t>
            </a:r>
            <a:br>
              <a:rPr lang="de-DE" sz="1000" dirty="0">
                <a:effectLst/>
                <a:latin typeface="Calibri" panose="020F0502020204030204" pitchFamily="34" charset="0"/>
                <a:ea typeface="Calibri" panose="020F0502020204030204" pitchFamily="34" charset="0"/>
                <a:cs typeface="Times New Roman" panose="02020603050405020304" pitchFamily="18" charset="0"/>
              </a:rPr>
            </a:br>
            <a:r>
              <a:rPr lang="de-DE" sz="1000" dirty="0">
                <a:effectLst/>
                <a:latin typeface="Calibri" panose="020F0502020204030204" pitchFamily="34" charset="0"/>
                <a:ea typeface="Calibri" panose="020F0502020204030204" pitchFamily="34" charset="0"/>
                <a:cs typeface="Times New Roman" panose="02020603050405020304" pitchFamily="18" charset="0"/>
              </a:rPr>
              <a:t>Mögliche Zweige (Wahlpflichtfächergruppen) der Staatlichen Realschule Kempten: </a:t>
            </a:r>
            <a:r>
              <a:rPr lang="de-DE" sz="10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7"/>
              </a:rPr>
              <a:t>https://www.staatliche-realschule-kempten.de/angebotene-wahlpflichtfaechergruppen/</a:t>
            </a:r>
            <a:r>
              <a:rPr lang="de-DE" sz="1000" dirty="0">
                <a:effectLst/>
                <a:latin typeface="Calibri" panose="020F0502020204030204" pitchFamily="34" charset="0"/>
                <a:ea typeface="Calibri" panose="020F0502020204030204" pitchFamily="34" charset="0"/>
                <a:cs typeface="Times New Roman" panose="02020603050405020304" pitchFamily="18" charset="0"/>
              </a:rPr>
              <a:t> </a:t>
            </a:r>
          </a:p>
          <a:p>
            <a:pPr marL="342900" lvl="0" indent="-342900">
              <a:lnSpc>
                <a:spcPct val="107000"/>
              </a:lnSpc>
              <a:buFont typeface="Wingdings" panose="05000000000000000000" pitchFamily="2" charset="2"/>
              <a:buChar char=""/>
            </a:pPr>
            <a:r>
              <a:rPr lang="de-DE" sz="1000" dirty="0">
                <a:effectLst/>
                <a:latin typeface="Calibri" panose="020F0502020204030204" pitchFamily="34" charset="0"/>
                <a:ea typeface="Calibri" panose="020F0502020204030204" pitchFamily="34" charset="0"/>
                <a:cs typeface="Times New Roman" panose="02020603050405020304" pitchFamily="18" charset="0"/>
              </a:rPr>
              <a:t>Maria Ward Realschule Kempten: </a:t>
            </a:r>
          </a:p>
          <a:p>
            <a:pPr marL="342900" lvl="0" indent="-342900">
              <a:lnSpc>
                <a:spcPct val="107000"/>
              </a:lnSpc>
              <a:buFont typeface="Wingdings" panose="05000000000000000000" pitchFamily="2" charset="2"/>
              <a:buChar char=""/>
            </a:pPr>
            <a:r>
              <a:rPr lang="de-DE" sz="1000" dirty="0">
                <a:effectLst/>
                <a:latin typeface="Calibri" panose="020F0502020204030204" pitchFamily="34" charset="0"/>
                <a:ea typeface="Calibri" panose="020F0502020204030204" pitchFamily="34" charset="0"/>
                <a:cs typeface="Times New Roman" panose="02020603050405020304" pitchFamily="18" charset="0"/>
              </a:rPr>
              <a:t>Wirtschaftsschule Kempten: </a:t>
            </a:r>
            <a:r>
              <a:rPr lang="de-DE" sz="10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8"/>
              </a:rPr>
              <a:t>https://www.mw-kempten.de/</a:t>
            </a:r>
            <a:r>
              <a:rPr lang="de-DE" sz="1000" dirty="0">
                <a:effectLst/>
                <a:latin typeface="Calibri" panose="020F0502020204030204" pitchFamily="34" charset="0"/>
                <a:ea typeface="Calibri" panose="020F0502020204030204" pitchFamily="34" charset="0"/>
                <a:cs typeface="Times New Roman" panose="02020603050405020304" pitchFamily="18" charset="0"/>
              </a:rPr>
              <a:t> </a:t>
            </a:r>
            <a:br>
              <a:rPr lang="de-DE" sz="1000" dirty="0">
                <a:effectLst/>
                <a:latin typeface="Calibri" panose="020F0502020204030204" pitchFamily="34" charset="0"/>
                <a:ea typeface="Calibri" panose="020F0502020204030204" pitchFamily="34" charset="0"/>
                <a:cs typeface="Times New Roman" panose="02020603050405020304" pitchFamily="18" charset="0"/>
              </a:rPr>
            </a:br>
            <a:r>
              <a:rPr lang="de-DE" sz="1000" dirty="0">
                <a:effectLst/>
                <a:latin typeface="Calibri" panose="020F0502020204030204" pitchFamily="34" charset="0"/>
                <a:ea typeface="Calibri" panose="020F0502020204030204" pitchFamily="34" charset="0"/>
                <a:cs typeface="Times New Roman" panose="02020603050405020304" pitchFamily="18" charset="0"/>
              </a:rPr>
              <a:t>Mögliche Zweige (Wahlpflichtfächergruppen) der Maria Ward Realschule Kempten: </a:t>
            </a:r>
            <a:r>
              <a:rPr lang="de-DE" sz="10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9"/>
              </a:rPr>
              <a:t>https://www.mw-kempten.de/ausbildungsrichtungen-2/</a:t>
            </a:r>
            <a:r>
              <a:rPr lang="de-DE" sz="1000" dirty="0">
                <a:effectLst/>
                <a:latin typeface="Calibri" panose="020F0502020204030204" pitchFamily="34" charset="0"/>
                <a:ea typeface="Calibri" panose="020F0502020204030204" pitchFamily="34" charset="0"/>
                <a:cs typeface="Times New Roman" panose="02020603050405020304" pitchFamily="18" charset="0"/>
              </a:rPr>
              <a:t> </a:t>
            </a:r>
          </a:p>
          <a:p>
            <a:pPr marL="342900" lvl="0" indent="-342900">
              <a:lnSpc>
                <a:spcPct val="107000"/>
              </a:lnSpc>
              <a:buFont typeface="Wingdings" panose="05000000000000000000" pitchFamily="2" charset="2"/>
              <a:buChar char=""/>
            </a:pPr>
            <a:r>
              <a:rPr lang="de-DE" sz="1000" dirty="0">
                <a:effectLst/>
                <a:latin typeface="Calibri" panose="020F0502020204030204" pitchFamily="34" charset="0"/>
                <a:ea typeface="Calibri" panose="020F0502020204030204" pitchFamily="34" charset="0"/>
                <a:cs typeface="Times New Roman" panose="02020603050405020304" pitchFamily="18" charset="0"/>
              </a:rPr>
              <a:t>Carl-von-Linde Gymnasium Kempten: </a:t>
            </a:r>
            <a:r>
              <a:rPr lang="de-DE" sz="10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10"/>
              </a:rPr>
              <a:t>https://www.cvl-kempten.de/aktuelles.html</a:t>
            </a:r>
            <a:r>
              <a:rPr lang="de-DE" sz="1000" dirty="0">
                <a:effectLst/>
                <a:latin typeface="Calibri" panose="020F0502020204030204" pitchFamily="34" charset="0"/>
                <a:ea typeface="Calibri" panose="020F0502020204030204" pitchFamily="34" charset="0"/>
                <a:cs typeface="Times New Roman" panose="02020603050405020304" pitchFamily="18" charset="0"/>
              </a:rPr>
              <a:t> </a:t>
            </a:r>
            <a:br>
              <a:rPr lang="de-DE" sz="1000" dirty="0">
                <a:effectLst/>
                <a:latin typeface="Calibri" panose="020F0502020204030204" pitchFamily="34" charset="0"/>
                <a:ea typeface="Calibri" panose="020F0502020204030204" pitchFamily="34" charset="0"/>
                <a:cs typeface="Times New Roman" panose="02020603050405020304" pitchFamily="18" charset="0"/>
              </a:rPr>
            </a:br>
            <a:r>
              <a:rPr lang="de-DE" sz="1000" dirty="0">
                <a:effectLst/>
                <a:latin typeface="Calibri" panose="020F0502020204030204" pitchFamily="34" charset="0"/>
                <a:ea typeface="Calibri" panose="020F0502020204030204" pitchFamily="34" charset="0"/>
                <a:cs typeface="Times New Roman" panose="02020603050405020304" pitchFamily="18" charset="0"/>
              </a:rPr>
              <a:t>Überblick über die Schule und die Ausbildungsrichtungen (</a:t>
            </a:r>
            <a:r>
              <a:rPr lang="de-DE" sz="1000" dirty="0" err="1">
                <a:effectLst/>
                <a:latin typeface="Calibri" panose="020F0502020204030204" pitchFamily="34" charset="0"/>
                <a:ea typeface="Calibri" panose="020F0502020204030204" pitchFamily="34" charset="0"/>
                <a:cs typeface="Times New Roman" panose="02020603050405020304" pitchFamily="18" charset="0"/>
              </a:rPr>
              <a:t>CvL</a:t>
            </a:r>
            <a:r>
              <a:rPr lang="de-DE" sz="1000" dirty="0">
                <a:effectLst/>
                <a:latin typeface="Calibri" panose="020F0502020204030204" pitchFamily="34" charset="0"/>
                <a:ea typeface="Calibri" panose="020F0502020204030204" pitchFamily="34" charset="0"/>
                <a:cs typeface="Times New Roman" panose="02020603050405020304" pitchFamily="18" charset="0"/>
              </a:rPr>
              <a:t>): </a:t>
            </a:r>
            <a:r>
              <a:rPr lang="de-DE" sz="10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11"/>
              </a:rPr>
              <a:t>https://www.cvl-kempten.de/ueberblick-fuer-4-klaessler.html</a:t>
            </a:r>
            <a:r>
              <a:rPr lang="de-DE" sz="1000" dirty="0">
                <a:effectLst/>
                <a:latin typeface="Calibri" panose="020F0502020204030204" pitchFamily="34" charset="0"/>
                <a:ea typeface="Calibri" panose="020F0502020204030204" pitchFamily="34" charset="0"/>
                <a:cs typeface="Times New Roman" panose="02020603050405020304" pitchFamily="18" charset="0"/>
              </a:rPr>
              <a:t> </a:t>
            </a:r>
          </a:p>
          <a:p>
            <a:pPr marL="342900" lvl="0" indent="-342900">
              <a:lnSpc>
                <a:spcPct val="107000"/>
              </a:lnSpc>
              <a:buFont typeface="Wingdings" panose="05000000000000000000" pitchFamily="2" charset="2"/>
              <a:buChar char=""/>
            </a:pPr>
            <a:r>
              <a:rPr lang="de-DE" sz="1000" dirty="0">
                <a:effectLst/>
                <a:latin typeface="Calibri" panose="020F0502020204030204" pitchFamily="34" charset="0"/>
                <a:ea typeface="Calibri" panose="020F0502020204030204" pitchFamily="34" charset="0"/>
                <a:cs typeface="Times New Roman" panose="02020603050405020304" pitchFamily="18" charset="0"/>
              </a:rPr>
              <a:t>Hildegardis Gymnasium Kempten: </a:t>
            </a:r>
            <a:r>
              <a:rPr lang="de-DE" sz="10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12"/>
              </a:rPr>
              <a:t>https://www.hildegardis-gymnasium.de/</a:t>
            </a:r>
            <a:r>
              <a:rPr lang="de-DE" sz="1000" dirty="0">
                <a:effectLst/>
                <a:latin typeface="Calibri" panose="020F0502020204030204" pitchFamily="34" charset="0"/>
                <a:ea typeface="Calibri" panose="020F0502020204030204" pitchFamily="34" charset="0"/>
                <a:cs typeface="Times New Roman" panose="02020603050405020304" pitchFamily="18" charset="0"/>
              </a:rPr>
              <a:t> </a:t>
            </a:r>
            <a:br>
              <a:rPr lang="de-DE" sz="1000" dirty="0">
                <a:effectLst/>
                <a:latin typeface="Calibri" panose="020F0502020204030204" pitchFamily="34" charset="0"/>
                <a:ea typeface="Calibri" panose="020F0502020204030204" pitchFamily="34" charset="0"/>
                <a:cs typeface="Times New Roman" panose="02020603050405020304" pitchFamily="18" charset="0"/>
              </a:rPr>
            </a:br>
            <a:r>
              <a:rPr lang="de-DE" sz="1000" dirty="0">
                <a:effectLst/>
                <a:latin typeface="Calibri" panose="020F0502020204030204" pitchFamily="34" charset="0"/>
                <a:ea typeface="Calibri" panose="020F0502020204030204" pitchFamily="34" charset="0"/>
                <a:cs typeface="Times New Roman" panose="02020603050405020304" pitchFamily="18" charset="0"/>
              </a:rPr>
              <a:t>Überblick über die Ausbildungsrichtungen: </a:t>
            </a:r>
            <a:r>
              <a:rPr lang="de-DE" sz="10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13"/>
              </a:rPr>
              <a:t>https://www.hildegardis-gymnasium.de/index.php/unsere-schule/ausbildungsrichtungen</a:t>
            </a:r>
            <a:r>
              <a:rPr lang="de-DE" sz="1000" dirty="0">
                <a:effectLst/>
                <a:latin typeface="Calibri" panose="020F0502020204030204" pitchFamily="34" charset="0"/>
                <a:ea typeface="Calibri" panose="020F0502020204030204" pitchFamily="34" charset="0"/>
                <a:cs typeface="Times New Roman" panose="02020603050405020304" pitchFamily="18" charset="0"/>
              </a:rPr>
              <a:t> </a:t>
            </a:r>
          </a:p>
          <a:p>
            <a:pPr marL="342900" lvl="0" indent="-342900">
              <a:lnSpc>
                <a:spcPct val="107000"/>
              </a:lnSpc>
              <a:spcAft>
                <a:spcPts val="800"/>
              </a:spcAft>
              <a:buFont typeface="Wingdings" panose="05000000000000000000" pitchFamily="2" charset="2"/>
              <a:buChar char=""/>
            </a:pPr>
            <a:r>
              <a:rPr lang="de-DE" sz="1000" dirty="0">
                <a:effectLst/>
                <a:latin typeface="Calibri" panose="020F0502020204030204" pitchFamily="34" charset="0"/>
                <a:ea typeface="Calibri" panose="020F0502020204030204" pitchFamily="34" charset="0"/>
                <a:cs typeface="Times New Roman" panose="02020603050405020304" pitchFamily="18" charset="0"/>
              </a:rPr>
              <a:t>Allgäu Gymnasium Kempten (Hilde): </a:t>
            </a:r>
            <a:r>
              <a:rPr lang="de-DE" sz="10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14"/>
              </a:rPr>
              <a:t>https://www.allgaeu-gymnasium.de/</a:t>
            </a:r>
            <a:r>
              <a:rPr lang="de-DE" sz="1000" dirty="0">
                <a:effectLst/>
                <a:latin typeface="Calibri" panose="020F0502020204030204" pitchFamily="34" charset="0"/>
                <a:ea typeface="Calibri" panose="020F0502020204030204" pitchFamily="34" charset="0"/>
                <a:cs typeface="Times New Roman" panose="02020603050405020304" pitchFamily="18" charset="0"/>
              </a:rPr>
              <a:t> </a:t>
            </a:r>
            <a:br>
              <a:rPr lang="de-DE" sz="1000" dirty="0">
                <a:effectLst/>
                <a:latin typeface="Calibri" panose="020F0502020204030204" pitchFamily="34" charset="0"/>
                <a:ea typeface="Calibri" panose="020F0502020204030204" pitchFamily="34" charset="0"/>
                <a:cs typeface="Times New Roman" panose="02020603050405020304" pitchFamily="18" charset="0"/>
              </a:rPr>
            </a:br>
            <a:r>
              <a:rPr lang="de-DE" sz="1000" dirty="0">
                <a:effectLst/>
                <a:latin typeface="Calibri" panose="020F0502020204030204" pitchFamily="34" charset="0"/>
                <a:ea typeface="Calibri" panose="020F0502020204030204" pitchFamily="34" charset="0"/>
                <a:cs typeface="Times New Roman" panose="02020603050405020304" pitchFamily="18" charset="0"/>
              </a:rPr>
              <a:t>Überblick über die Ausbildungsrichtungen (AG): </a:t>
            </a:r>
            <a:r>
              <a:rPr lang="de-DE" sz="10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15"/>
              </a:rPr>
              <a:t>https://www.allgaeu-gymnasium.de/schule/ausbildungsrichtungen</a:t>
            </a:r>
            <a:r>
              <a:rPr lang="de-DE" sz="1000" dirty="0">
                <a:effectLst/>
                <a:latin typeface="Calibri" panose="020F0502020204030204" pitchFamily="34" charset="0"/>
                <a:ea typeface="Calibri" panose="020F0502020204030204" pitchFamily="34" charset="0"/>
                <a:cs typeface="Times New Roman" panose="02020603050405020304" pitchFamily="18" charset="0"/>
              </a:rPr>
              <a:t> </a:t>
            </a:r>
            <a:br>
              <a:rPr lang="de-DE" sz="1000" dirty="0">
                <a:effectLst/>
                <a:latin typeface="Calibri" panose="020F0502020204030204" pitchFamily="34" charset="0"/>
                <a:ea typeface="Calibri" panose="020F0502020204030204" pitchFamily="34" charset="0"/>
                <a:cs typeface="Times New Roman" panose="02020603050405020304" pitchFamily="18" charset="0"/>
              </a:rPr>
            </a:br>
            <a:r>
              <a:rPr lang="de-DE" sz="1000" dirty="0">
                <a:effectLst/>
                <a:latin typeface="Calibri" panose="020F0502020204030204" pitchFamily="34" charset="0"/>
                <a:ea typeface="Calibri" panose="020F0502020204030204" pitchFamily="34" charset="0"/>
                <a:cs typeface="Times New Roman" panose="02020603050405020304" pitchFamily="18" charset="0"/>
              </a:rPr>
              <a:t>Infos zum Übertritt (AG): </a:t>
            </a:r>
            <a:r>
              <a:rPr lang="de-DE" sz="10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16"/>
              </a:rPr>
              <a:t>https://www.allgaeu-gymnasium.de/uebertritt/uebertritt-in-die-5-jahrgangsstufe</a:t>
            </a:r>
            <a:r>
              <a:rPr lang="de-DE" sz="1000" dirty="0">
                <a:effectLst/>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3099607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55A5626-D0EB-4BD5-B2A2-28585A13C454}"/>
              </a:ext>
            </a:extLst>
          </p:cNvPr>
          <p:cNvSpPr>
            <a:spLocks noGrp="1"/>
          </p:cNvSpPr>
          <p:nvPr>
            <p:ph type="title"/>
          </p:nvPr>
        </p:nvSpPr>
        <p:spPr/>
        <p:txBody>
          <a:bodyPr/>
          <a:lstStyle/>
          <a:p>
            <a:r>
              <a:rPr lang="de-DE" dirty="0"/>
              <a:t>Lernvoraussetzungen </a:t>
            </a:r>
          </a:p>
        </p:txBody>
      </p:sp>
      <p:pic>
        <p:nvPicPr>
          <p:cNvPr id="23" name="Inhaltsplatzhalter 22">
            <a:extLst>
              <a:ext uri="{FF2B5EF4-FFF2-40B4-BE49-F238E27FC236}">
                <a16:creationId xmlns:a16="http://schemas.microsoft.com/office/drawing/2014/main" id="{E213FA56-6315-4070-9508-8F59217758E4}"/>
              </a:ext>
            </a:extLst>
          </p:cNvPr>
          <p:cNvPicPr>
            <a:picLocks noGrp="1" noChangeAspect="1"/>
          </p:cNvPicPr>
          <p:nvPr>
            <p:ph sz="half" idx="1"/>
          </p:nvPr>
        </p:nvPicPr>
        <p:blipFill rotWithShape="1">
          <a:blip r:embed="rId2"/>
          <a:srcRect r="6453"/>
          <a:stretch/>
        </p:blipFill>
        <p:spPr>
          <a:xfrm>
            <a:off x="429615" y="2318885"/>
            <a:ext cx="5660792" cy="2838436"/>
          </a:xfrm>
        </p:spPr>
      </p:pic>
      <p:sp>
        <p:nvSpPr>
          <p:cNvPr id="4" name="Inhaltsplatzhalter 3">
            <a:extLst>
              <a:ext uri="{FF2B5EF4-FFF2-40B4-BE49-F238E27FC236}">
                <a16:creationId xmlns:a16="http://schemas.microsoft.com/office/drawing/2014/main" id="{5A5B8DEC-8FD0-4C42-9B0D-2BE487E25673}"/>
              </a:ext>
            </a:extLst>
          </p:cNvPr>
          <p:cNvSpPr>
            <a:spLocks noGrp="1"/>
          </p:cNvSpPr>
          <p:nvPr>
            <p:ph sz="half" idx="2"/>
          </p:nvPr>
        </p:nvSpPr>
        <p:spPr>
          <a:xfrm>
            <a:off x="6413770" y="2197916"/>
            <a:ext cx="4894589" cy="3112315"/>
          </a:xfrm>
        </p:spPr>
        <p:txBody>
          <a:bodyPr>
            <a:normAutofit/>
          </a:bodyPr>
          <a:lstStyle/>
          <a:p>
            <a:pPr marL="0" indent="0" algn="just">
              <a:lnSpc>
                <a:spcPct val="107000"/>
              </a:lnSpc>
              <a:spcAft>
                <a:spcPts val="800"/>
              </a:spcAft>
              <a:buNone/>
            </a:pPr>
            <a:r>
              <a:rPr lang="de-DE" sz="1800" dirty="0">
                <a:effectLst/>
                <a:latin typeface="Calibri" panose="020F0502020204030204" pitchFamily="34" charset="0"/>
                <a:ea typeface="Calibri" panose="020F0502020204030204" pitchFamily="34" charset="0"/>
                <a:cs typeface="Times New Roman" panose="02020603050405020304" pitchFamily="18" charset="0"/>
              </a:rPr>
              <a:t>Alle diese Faktoren beeinflussen die Schulleistung der Kinder. </a:t>
            </a:r>
          </a:p>
          <a:p>
            <a:pPr marL="0" indent="0" algn="just">
              <a:lnSpc>
                <a:spcPct val="107000"/>
              </a:lnSpc>
              <a:spcAft>
                <a:spcPts val="800"/>
              </a:spcAft>
              <a:buNone/>
            </a:pPr>
            <a:r>
              <a:rPr lang="de-DE" sz="1800" dirty="0">
                <a:effectLst/>
                <a:latin typeface="Calibri" panose="020F0502020204030204" pitchFamily="34" charset="0"/>
                <a:ea typeface="Calibri" panose="020F0502020204030204" pitchFamily="34" charset="0"/>
                <a:cs typeface="Times New Roman" panose="02020603050405020304" pitchFamily="18" charset="0"/>
              </a:rPr>
              <a:t>Die neue Schule sollte also zum „Gesamtpaket“ passen. </a:t>
            </a:r>
          </a:p>
          <a:p>
            <a:pPr marL="0" indent="0" algn="just">
              <a:buNone/>
            </a:pPr>
            <a:r>
              <a:rPr lang="de-DE" sz="1800" dirty="0">
                <a:effectLst/>
                <a:latin typeface="Calibri" panose="020F0502020204030204" pitchFamily="34" charset="0"/>
                <a:ea typeface="Calibri" panose="020F0502020204030204" pitchFamily="34" charset="0"/>
                <a:cs typeface="Times New Roman" panose="02020603050405020304" pitchFamily="18" charset="0"/>
              </a:rPr>
              <a:t>Schullust und erlebter Schulerfolg sind zudem weitere entscheidende Faktoren für eine erfolgreiche Schullaufbahn und das Selbstwertgefühl des Kindes. </a:t>
            </a:r>
            <a:endParaRPr lang="de-DE" dirty="0"/>
          </a:p>
        </p:txBody>
      </p:sp>
    </p:spTree>
    <p:extLst>
      <p:ext uri="{BB962C8B-B14F-4D97-AF65-F5344CB8AC3E}">
        <p14:creationId xmlns:p14="http://schemas.microsoft.com/office/powerpoint/2010/main" val="33291162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C615570-9BD4-48B6-9018-22415937B25F}"/>
              </a:ext>
            </a:extLst>
          </p:cNvPr>
          <p:cNvSpPr>
            <a:spLocks noGrp="1"/>
          </p:cNvSpPr>
          <p:nvPr>
            <p:ph type="title"/>
          </p:nvPr>
        </p:nvSpPr>
        <p:spPr>
          <a:xfrm>
            <a:off x="1390494" y="792910"/>
            <a:ext cx="9605635" cy="1059305"/>
          </a:xfrm>
        </p:spPr>
        <p:txBody>
          <a:bodyPr/>
          <a:lstStyle/>
          <a:p>
            <a:r>
              <a:rPr lang="de-DE" dirty="0"/>
              <a:t>Übertrittszeugnis </a:t>
            </a:r>
          </a:p>
        </p:txBody>
      </p:sp>
      <p:sp>
        <p:nvSpPr>
          <p:cNvPr id="4" name="Inhaltsplatzhalter 3">
            <a:extLst>
              <a:ext uri="{FF2B5EF4-FFF2-40B4-BE49-F238E27FC236}">
                <a16:creationId xmlns:a16="http://schemas.microsoft.com/office/drawing/2014/main" id="{4B1F6AAB-14CC-4833-A048-9CBCB8E43A3E}"/>
              </a:ext>
            </a:extLst>
          </p:cNvPr>
          <p:cNvSpPr>
            <a:spLocks noGrp="1"/>
          </p:cNvSpPr>
          <p:nvPr>
            <p:ph sz="half" idx="2"/>
          </p:nvPr>
        </p:nvSpPr>
        <p:spPr>
          <a:xfrm>
            <a:off x="4311941" y="1940768"/>
            <a:ext cx="7692705" cy="4124322"/>
          </a:xfrm>
        </p:spPr>
        <p:txBody>
          <a:bodyPr>
            <a:normAutofit fontScale="25000" lnSpcReduction="20000"/>
          </a:bodyPr>
          <a:lstStyle/>
          <a:p>
            <a:pPr marL="0" indent="0">
              <a:lnSpc>
                <a:spcPct val="107000"/>
              </a:lnSpc>
              <a:spcAft>
                <a:spcPts val="800"/>
              </a:spcAft>
              <a:buNone/>
            </a:pPr>
            <a:r>
              <a:rPr lang="de-DE" sz="4000" b="1" dirty="0">
                <a:effectLst/>
                <a:latin typeface="Calibri" panose="020F0502020204030204" pitchFamily="34" charset="0"/>
                <a:ea typeface="Calibri" panose="020F0502020204030204" pitchFamily="34" charset="0"/>
                <a:cs typeface="Times New Roman" panose="02020603050405020304" pitchFamily="18" charset="0"/>
              </a:rPr>
              <a:t>§6 </a:t>
            </a:r>
            <a:r>
              <a:rPr lang="de-DE" sz="4000" b="1" dirty="0" err="1">
                <a:effectLst/>
                <a:latin typeface="Calibri" panose="020F0502020204030204" pitchFamily="34" charset="0"/>
                <a:ea typeface="Calibri" panose="020F0502020204030204" pitchFamily="34" charset="0"/>
                <a:cs typeface="Times New Roman" panose="02020603050405020304" pitchFamily="18" charset="0"/>
              </a:rPr>
              <a:t>GrSO</a:t>
            </a:r>
            <a:br>
              <a:rPr lang="de-DE" sz="4000" b="1" dirty="0">
                <a:effectLst/>
                <a:latin typeface="Calibri" panose="020F0502020204030204" pitchFamily="34" charset="0"/>
                <a:ea typeface="Calibri" panose="020F0502020204030204" pitchFamily="34" charset="0"/>
                <a:cs typeface="Times New Roman" panose="02020603050405020304" pitchFamily="18" charset="0"/>
              </a:rPr>
            </a:br>
            <a:r>
              <a:rPr lang="de-DE" sz="4000" dirty="0">
                <a:effectLst/>
                <a:latin typeface="Calibri" panose="020F0502020204030204" pitchFamily="34" charset="0"/>
                <a:ea typeface="Calibri" panose="020F0502020204030204" pitchFamily="34" charset="0"/>
                <a:cs typeface="Times New Roman" panose="02020603050405020304" pitchFamily="18" charset="0"/>
              </a:rPr>
              <a:t>(3) Alle Schülerinnen und Schüler der Jahrgangsstufe 4 (…) erhalten am ersten Unterrichtstag des Monats Mai ein </a:t>
            </a:r>
            <a:r>
              <a:rPr lang="de-DE" sz="4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Übertrittszeugnis. </a:t>
            </a:r>
            <a:endParaRPr lang="de-DE" sz="40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de-DE" sz="4000" dirty="0">
                <a:effectLst/>
                <a:latin typeface="Calibri" panose="020F0502020204030204" pitchFamily="34" charset="0"/>
                <a:ea typeface="Calibri" panose="020F0502020204030204" pitchFamily="34" charset="0"/>
                <a:cs typeface="Times New Roman" panose="02020603050405020304" pitchFamily="18" charset="0"/>
              </a:rPr>
              <a:t>(4) Das Übertrittszeugnis enthält </a:t>
            </a:r>
          </a:p>
          <a:p>
            <a:pPr marL="342900" lvl="0" indent="-342900">
              <a:buFont typeface="Calibri" panose="020F0502020204030204" pitchFamily="34" charset="0"/>
              <a:buChar char="-"/>
            </a:pPr>
            <a:r>
              <a:rPr lang="de-DE" sz="4000" dirty="0">
                <a:effectLst/>
                <a:latin typeface="Calibri" panose="020F0502020204030204" pitchFamily="34" charset="0"/>
                <a:ea typeface="Calibri" panose="020F0502020204030204" pitchFamily="34" charset="0"/>
                <a:cs typeface="Times New Roman" panose="02020603050405020304" pitchFamily="18" charset="0"/>
              </a:rPr>
              <a:t>Noten in Deutsch, Mathe und HSU </a:t>
            </a:r>
          </a:p>
          <a:p>
            <a:pPr marL="342900" lvl="0" indent="-342900">
              <a:buFont typeface="Calibri" panose="020F0502020204030204" pitchFamily="34" charset="0"/>
              <a:buChar char="-"/>
            </a:pPr>
            <a:r>
              <a:rPr lang="de-DE" sz="4000" dirty="0">
                <a:effectLst/>
                <a:latin typeface="Calibri" panose="020F0502020204030204" pitchFamily="34" charset="0"/>
                <a:ea typeface="Calibri" panose="020F0502020204030204" pitchFamily="34" charset="0"/>
                <a:cs typeface="Times New Roman" panose="02020603050405020304" pitchFamily="18" charset="0"/>
              </a:rPr>
              <a:t>Die daraus gebildete Gesamtdurchschnittsnote </a:t>
            </a:r>
          </a:p>
          <a:p>
            <a:pPr marL="342900" lvl="0" indent="-342900">
              <a:buFont typeface="Calibri" panose="020F0502020204030204" pitchFamily="34" charset="0"/>
              <a:buChar char="-"/>
            </a:pPr>
            <a:r>
              <a:rPr lang="de-DE" sz="4000" dirty="0">
                <a:effectLst/>
                <a:latin typeface="Calibri" panose="020F0502020204030204" pitchFamily="34" charset="0"/>
                <a:ea typeface="Calibri" panose="020F0502020204030204" pitchFamily="34" charset="0"/>
                <a:cs typeface="Times New Roman" panose="02020603050405020304" pitchFamily="18" charset="0"/>
              </a:rPr>
              <a:t>Eine zusammenfassende verbale Beurteilung der Übertrittseignung </a:t>
            </a:r>
          </a:p>
          <a:p>
            <a:pPr marL="342900" lvl="0" indent="-342900" algn="just">
              <a:spcAft>
                <a:spcPts val="800"/>
              </a:spcAft>
              <a:buFont typeface="Calibri" panose="020F0502020204030204" pitchFamily="34" charset="0"/>
              <a:buChar char="-"/>
            </a:pPr>
            <a:r>
              <a:rPr lang="de-DE" sz="4000" dirty="0">
                <a:effectLst/>
                <a:latin typeface="Calibri" panose="020F0502020204030204" pitchFamily="34" charset="0"/>
                <a:ea typeface="Calibri" panose="020F0502020204030204" pitchFamily="34" charset="0"/>
                <a:cs typeface="Times New Roman" panose="02020603050405020304" pitchFamily="18" charset="0"/>
              </a:rPr>
              <a:t>Das Sozialverhalten sowie das Lern- und Arbeitsverhalten kann in einer kurzen Bemerkung beschrieben werden </a:t>
            </a:r>
          </a:p>
          <a:p>
            <a:pPr marL="0" indent="0">
              <a:lnSpc>
                <a:spcPct val="107000"/>
              </a:lnSpc>
              <a:spcAft>
                <a:spcPts val="800"/>
              </a:spcAft>
              <a:buNone/>
            </a:pPr>
            <a:r>
              <a:rPr lang="de-DE" sz="4000" b="1" dirty="0">
                <a:effectLst/>
                <a:latin typeface="Calibri" panose="020F0502020204030204" pitchFamily="34" charset="0"/>
                <a:ea typeface="Calibri" panose="020F0502020204030204" pitchFamily="34" charset="0"/>
                <a:cs typeface="Times New Roman" panose="02020603050405020304" pitchFamily="18" charset="0"/>
              </a:rPr>
              <a:t>Möglichkeiten zum Übertritt nach der 4. Klasse </a:t>
            </a:r>
            <a:endParaRPr lang="de-DE" sz="4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Calibri" panose="020F0502020204030204" pitchFamily="34" charset="0"/>
              <a:buChar char="-"/>
            </a:pPr>
            <a:r>
              <a:rPr lang="de-DE" sz="4000" dirty="0">
                <a:effectLst/>
                <a:latin typeface="Calibri" panose="020F0502020204030204" pitchFamily="34" charset="0"/>
                <a:ea typeface="Calibri" panose="020F0502020204030204" pitchFamily="34" charset="0"/>
                <a:cs typeface="Times New Roman" panose="02020603050405020304" pitchFamily="18" charset="0"/>
              </a:rPr>
              <a:t>Realschule: Gesamtdurchschnittsnote D, M, HSU: 2,66 oder besser </a:t>
            </a:r>
          </a:p>
          <a:p>
            <a:pPr marL="342900" lvl="0" indent="-342900">
              <a:buFont typeface="Calibri" panose="020F0502020204030204" pitchFamily="34" charset="0"/>
              <a:buChar char="-"/>
            </a:pPr>
            <a:r>
              <a:rPr lang="de-DE" sz="4000" dirty="0">
                <a:effectLst/>
                <a:latin typeface="Calibri" panose="020F0502020204030204" pitchFamily="34" charset="0"/>
                <a:ea typeface="Calibri" panose="020F0502020204030204" pitchFamily="34" charset="0"/>
                <a:cs typeface="Times New Roman" panose="02020603050405020304" pitchFamily="18" charset="0"/>
              </a:rPr>
              <a:t>Gymnasium: Gesamtdurchschnittsnote D, M, HSU: 2,33 oder besser </a:t>
            </a:r>
          </a:p>
          <a:p>
            <a:pPr marL="342900" lvl="0" indent="-342900">
              <a:lnSpc>
                <a:spcPct val="107000"/>
              </a:lnSpc>
              <a:buFont typeface="Wingdings" panose="05000000000000000000" pitchFamily="2" charset="2"/>
              <a:buChar char=""/>
            </a:pPr>
            <a:r>
              <a:rPr lang="de-DE" sz="4000" b="1" dirty="0">
                <a:effectLst/>
                <a:latin typeface="Calibri" panose="020F0502020204030204" pitchFamily="34" charset="0"/>
                <a:ea typeface="Calibri" panose="020F0502020204030204" pitchFamily="34" charset="0"/>
                <a:cs typeface="Times New Roman" panose="02020603050405020304" pitchFamily="18" charset="0"/>
              </a:rPr>
              <a:t>Die Note kann sich aus verschiedenen Konstellationen ergeben. Ein besonderes Augenmerk sollte daher auf den Fächern Deutsch und Mathe liegen. </a:t>
            </a:r>
            <a:endParaRPr lang="de-DE" sz="4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Wingdings" panose="05000000000000000000" pitchFamily="2" charset="2"/>
              <a:buChar char=""/>
            </a:pPr>
            <a:r>
              <a:rPr lang="de-DE" sz="4000" b="1" dirty="0">
                <a:effectLst/>
                <a:latin typeface="Calibri" panose="020F0502020204030204" pitchFamily="34" charset="0"/>
                <a:ea typeface="Calibri" panose="020F0502020204030204" pitchFamily="34" charset="0"/>
                <a:cs typeface="Times New Roman" panose="02020603050405020304" pitchFamily="18" charset="0"/>
              </a:rPr>
              <a:t>Die Klassenlehrerin kann dahingehend am besten beraten. Sie kennt das Kind mit seinen schulischen Stärken und Schwächen sowie dessen Lern- und Arbeitsverhalten. </a:t>
            </a:r>
            <a:endParaRPr lang="de-DE" sz="4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de-DE" dirty="0"/>
          </a:p>
        </p:txBody>
      </p:sp>
      <p:pic>
        <p:nvPicPr>
          <p:cNvPr id="5" name="Inhaltsplatzhalter 4">
            <a:extLst>
              <a:ext uri="{FF2B5EF4-FFF2-40B4-BE49-F238E27FC236}">
                <a16:creationId xmlns:a16="http://schemas.microsoft.com/office/drawing/2014/main" id="{AA52E4AB-A697-48BC-8767-7AF839A0BCFC}"/>
              </a:ext>
            </a:extLst>
          </p:cNvPr>
          <p:cNvPicPr>
            <a:picLocks noGrp="1"/>
          </p:cNvPicPr>
          <p:nvPr>
            <p:ph sz="half" idx="1"/>
          </p:nvPr>
        </p:nvPicPr>
        <p:blipFill rotWithShape="1">
          <a:blip r:embed="rId2">
            <a:extLst>
              <a:ext uri="{28A0092B-C50C-407E-A947-70E740481C1C}">
                <a14:useLocalDpi xmlns:a14="http://schemas.microsoft.com/office/drawing/2010/main" val="0"/>
              </a:ext>
            </a:extLst>
          </a:blip>
          <a:srcRect l="54342" t="36735" r="26848" b="18630"/>
          <a:stretch/>
        </p:blipFill>
        <p:spPr bwMode="auto">
          <a:xfrm>
            <a:off x="1449217" y="2116937"/>
            <a:ext cx="2733870" cy="3594669"/>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4138278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4C48553-7D4E-4EF9-AF24-109467BB3CDF}"/>
              </a:ext>
            </a:extLst>
          </p:cNvPr>
          <p:cNvSpPr>
            <a:spLocks noGrp="1"/>
          </p:cNvSpPr>
          <p:nvPr>
            <p:ph type="title"/>
          </p:nvPr>
        </p:nvSpPr>
        <p:spPr/>
        <p:txBody>
          <a:bodyPr/>
          <a:lstStyle/>
          <a:p>
            <a:r>
              <a:rPr lang="de-DE" dirty="0"/>
              <a:t>Übertrittsmöglichkeiten</a:t>
            </a:r>
          </a:p>
        </p:txBody>
      </p:sp>
      <p:sp>
        <p:nvSpPr>
          <p:cNvPr id="4" name="Inhaltsplatzhalter 3">
            <a:extLst>
              <a:ext uri="{FF2B5EF4-FFF2-40B4-BE49-F238E27FC236}">
                <a16:creationId xmlns:a16="http://schemas.microsoft.com/office/drawing/2014/main" id="{71814BB3-16D4-4B41-A6C4-09AF4AE950D7}"/>
              </a:ext>
            </a:extLst>
          </p:cNvPr>
          <p:cNvSpPr>
            <a:spLocks noGrp="1"/>
          </p:cNvSpPr>
          <p:nvPr>
            <p:ph sz="half" idx="2"/>
          </p:nvPr>
        </p:nvSpPr>
        <p:spPr>
          <a:xfrm>
            <a:off x="6413771" y="2017343"/>
            <a:ext cx="4645152" cy="4035768"/>
          </a:xfrm>
        </p:spPr>
        <p:txBody>
          <a:bodyPr>
            <a:normAutofit fontScale="55000" lnSpcReduction="20000"/>
          </a:bodyPr>
          <a:lstStyle/>
          <a:p>
            <a:pPr marL="0" indent="0">
              <a:lnSpc>
                <a:spcPct val="107000"/>
              </a:lnSpc>
              <a:spcAft>
                <a:spcPts val="800"/>
              </a:spcAft>
              <a:buNone/>
            </a:pPr>
            <a:r>
              <a:rPr lang="de-DE" sz="1800" b="1" dirty="0">
                <a:effectLst/>
                <a:latin typeface="Calibri" panose="020F0502020204030204" pitchFamily="34" charset="0"/>
                <a:ea typeface="Calibri" panose="020F0502020204030204" pitchFamily="34" charset="0"/>
                <a:cs typeface="Times New Roman" panose="02020603050405020304" pitchFamily="18" charset="0"/>
              </a:rPr>
              <a:t>Nach der 4. und 5. Klasse </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Wingdings" panose="05000000000000000000" pitchFamily="2" charset="2"/>
              <a:buChar char=""/>
            </a:pPr>
            <a:r>
              <a:rPr lang="de-DE" sz="1800" dirty="0">
                <a:effectLst/>
                <a:latin typeface="Calibri" panose="020F0502020204030204" pitchFamily="34" charset="0"/>
                <a:ea typeface="Calibri" panose="020F0502020204030204" pitchFamily="34" charset="0"/>
                <a:cs typeface="Times New Roman" panose="02020603050405020304" pitchFamily="18" charset="0"/>
              </a:rPr>
              <a:t>Mittelschule </a:t>
            </a:r>
          </a:p>
          <a:p>
            <a:pPr marL="342900" lvl="0" indent="-342900">
              <a:lnSpc>
                <a:spcPct val="107000"/>
              </a:lnSpc>
              <a:buFont typeface="Wingdings" panose="05000000000000000000" pitchFamily="2" charset="2"/>
              <a:buChar char=""/>
            </a:pPr>
            <a:r>
              <a:rPr lang="de-DE" sz="1800" dirty="0">
                <a:effectLst/>
                <a:latin typeface="Calibri" panose="020F0502020204030204" pitchFamily="34" charset="0"/>
                <a:ea typeface="Calibri" panose="020F0502020204030204" pitchFamily="34" charset="0"/>
                <a:cs typeface="Times New Roman" panose="02020603050405020304" pitchFamily="18" charset="0"/>
              </a:rPr>
              <a:t>Realschule </a:t>
            </a:r>
          </a:p>
          <a:p>
            <a:pPr marL="342900" lvl="0" indent="-342900">
              <a:lnSpc>
                <a:spcPct val="107000"/>
              </a:lnSpc>
              <a:buFont typeface="Wingdings" panose="05000000000000000000" pitchFamily="2" charset="2"/>
              <a:buChar char=""/>
            </a:pPr>
            <a:r>
              <a:rPr lang="de-DE" sz="1800" dirty="0">
                <a:effectLst/>
                <a:latin typeface="Calibri" panose="020F0502020204030204" pitchFamily="34" charset="0"/>
                <a:ea typeface="Calibri" panose="020F0502020204030204" pitchFamily="34" charset="0"/>
                <a:cs typeface="Times New Roman" panose="02020603050405020304" pitchFamily="18" charset="0"/>
              </a:rPr>
              <a:t>Gymnasium  </a:t>
            </a:r>
          </a:p>
          <a:p>
            <a:pPr marL="342900" lvl="0" indent="-342900">
              <a:lnSpc>
                <a:spcPct val="107000"/>
              </a:lnSpc>
              <a:buFont typeface="Wingdings" panose="05000000000000000000" pitchFamily="2" charset="2"/>
              <a:buChar char=""/>
            </a:pPr>
            <a:r>
              <a:rPr lang="de-DE" sz="1800" dirty="0">
                <a:effectLst/>
                <a:latin typeface="Calibri" panose="020F0502020204030204" pitchFamily="34" charset="0"/>
                <a:ea typeface="Calibri" panose="020F0502020204030204" pitchFamily="34" charset="0"/>
                <a:cs typeface="Times New Roman" panose="02020603050405020304" pitchFamily="18" charset="0"/>
              </a:rPr>
              <a:t>Besonderheit Durach: M5 </a:t>
            </a:r>
          </a:p>
          <a:p>
            <a:pPr marL="0" indent="0">
              <a:lnSpc>
                <a:spcPct val="107000"/>
              </a:lnSpc>
              <a:spcAft>
                <a:spcPts val="800"/>
              </a:spcAft>
              <a:buNone/>
            </a:pPr>
            <a:r>
              <a:rPr lang="de-DE" sz="1800" b="1" dirty="0">
                <a:effectLst/>
                <a:latin typeface="Calibri" panose="020F0502020204030204" pitchFamily="34" charset="0"/>
                <a:ea typeface="Calibri" panose="020F0502020204030204" pitchFamily="34" charset="0"/>
                <a:cs typeface="Times New Roman" panose="02020603050405020304" pitchFamily="18" charset="0"/>
              </a:rPr>
              <a:t>Nach der 5. Klasse </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Wingdings" panose="05000000000000000000" pitchFamily="2" charset="2"/>
              <a:buChar char=""/>
            </a:pPr>
            <a:r>
              <a:rPr lang="de-DE" sz="1800" dirty="0">
                <a:effectLst/>
                <a:latin typeface="Calibri" panose="020F0502020204030204" pitchFamily="34" charset="0"/>
                <a:ea typeface="Calibri" panose="020F0502020204030204" pitchFamily="34" charset="0"/>
                <a:cs typeface="Times New Roman" panose="02020603050405020304" pitchFamily="18" charset="0"/>
              </a:rPr>
              <a:t>Realschule (ggf. muss die 5. Jahrgangsstufe wiederholt werden) </a:t>
            </a:r>
          </a:p>
          <a:p>
            <a:pPr marL="342900" lvl="0" indent="-342900">
              <a:lnSpc>
                <a:spcPct val="107000"/>
              </a:lnSpc>
              <a:buFont typeface="Wingdings" panose="05000000000000000000" pitchFamily="2" charset="2"/>
              <a:buChar char=""/>
            </a:pPr>
            <a:r>
              <a:rPr lang="de-DE" sz="1800" dirty="0">
                <a:effectLst/>
                <a:latin typeface="Calibri" panose="020F0502020204030204" pitchFamily="34" charset="0"/>
                <a:ea typeface="Calibri" panose="020F0502020204030204" pitchFamily="34" charset="0"/>
                <a:cs typeface="Times New Roman" panose="02020603050405020304" pitchFamily="18" charset="0"/>
              </a:rPr>
              <a:t>Gymnasium (ggf. muss die 5. Jahrgangsstufe wiederholt werden) </a:t>
            </a:r>
          </a:p>
          <a:p>
            <a:pPr marL="342900" lvl="0" indent="-342900">
              <a:lnSpc>
                <a:spcPct val="107000"/>
              </a:lnSpc>
              <a:spcAft>
                <a:spcPts val="800"/>
              </a:spcAft>
              <a:buFont typeface="Wingdings" panose="05000000000000000000" pitchFamily="2" charset="2"/>
              <a:buChar char=""/>
            </a:pPr>
            <a:r>
              <a:rPr lang="de-DE" sz="1800" dirty="0">
                <a:effectLst/>
                <a:latin typeface="Calibri" panose="020F0502020204030204" pitchFamily="34" charset="0"/>
                <a:ea typeface="Calibri" panose="020F0502020204030204" pitchFamily="34" charset="0"/>
                <a:cs typeface="Times New Roman" panose="02020603050405020304" pitchFamily="18" charset="0"/>
              </a:rPr>
              <a:t>5-stufige Wirtschaftsschule (neu seit dem Schuljahr 19/20) </a:t>
            </a:r>
          </a:p>
          <a:p>
            <a:pPr marL="342900" lvl="0" indent="-342900">
              <a:lnSpc>
                <a:spcPct val="107000"/>
              </a:lnSpc>
              <a:spcAft>
                <a:spcPts val="800"/>
              </a:spcAft>
              <a:buFont typeface="Wingdings" panose="05000000000000000000" pitchFamily="2" charset="2"/>
              <a:buChar char=""/>
            </a:pPr>
            <a:r>
              <a:rPr lang="de-DE" sz="1800" dirty="0">
                <a:effectLst/>
                <a:latin typeface="Calibri" panose="020F0502020204030204" pitchFamily="34" charset="0"/>
                <a:ea typeface="Calibri" panose="020F0502020204030204" pitchFamily="34" charset="0"/>
                <a:cs typeface="Times New Roman" panose="02020603050405020304" pitchFamily="18" charset="0"/>
              </a:rPr>
              <a:t>Besonderheit Durach: M6 </a:t>
            </a:r>
          </a:p>
          <a:p>
            <a:pPr marL="0" indent="0">
              <a:lnSpc>
                <a:spcPct val="107000"/>
              </a:lnSpc>
              <a:spcAft>
                <a:spcPts val="800"/>
              </a:spcAft>
              <a:buNone/>
            </a:pPr>
            <a:r>
              <a:rPr lang="de-DE" sz="1800" b="1" dirty="0">
                <a:effectLst/>
                <a:latin typeface="Calibri" panose="020F0502020204030204" pitchFamily="34" charset="0"/>
                <a:ea typeface="Calibri" panose="020F0502020204030204" pitchFamily="34" charset="0"/>
                <a:cs typeface="Times New Roman" panose="02020603050405020304" pitchFamily="18" charset="0"/>
              </a:rPr>
              <a:t>Nach der 6. Klasse </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Wingdings" panose="05000000000000000000" pitchFamily="2" charset="2"/>
              <a:buChar char=""/>
            </a:pPr>
            <a:r>
              <a:rPr lang="de-DE" sz="1800" dirty="0">
                <a:effectLst/>
                <a:latin typeface="Calibri" panose="020F0502020204030204" pitchFamily="34" charset="0"/>
                <a:ea typeface="Calibri" panose="020F0502020204030204" pitchFamily="34" charset="0"/>
                <a:cs typeface="Times New Roman" panose="02020603050405020304" pitchFamily="18" charset="0"/>
              </a:rPr>
              <a:t>4-stufige Wirtschaftsschule </a:t>
            </a:r>
          </a:p>
          <a:p>
            <a:pPr marL="342900" lvl="0" indent="-342900">
              <a:lnSpc>
                <a:spcPct val="107000"/>
              </a:lnSpc>
              <a:spcAft>
                <a:spcPts val="800"/>
              </a:spcAft>
              <a:buFont typeface="Wingdings" panose="05000000000000000000" pitchFamily="2" charset="2"/>
              <a:buChar char=""/>
            </a:pPr>
            <a:r>
              <a:rPr lang="de-DE" sz="1800" dirty="0">
                <a:effectLst/>
                <a:latin typeface="Calibri" panose="020F0502020204030204" pitchFamily="34" charset="0"/>
                <a:ea typeface="Calibri" panose="020F0502020204030204" pitchFamily="34" charset="0"/>
                <a:cs typeface="Times New Roman" panose="02020603050405020304" pitchFamily="18" charset="0"/>
              </a:rPr>
              <a:t>M-Zweig einer Mittelschule </a:t>
            </a:r>
          </a:p>
          <a:p>
            <a:pPr marL="0" indent="0">
              <a:buNone/>
            </a:pPr>
            <a:endParaRPr lang="de-DE" dirty="0"/>
          </a:p>
        </p:txBody>
      </p:sp>
      <p:sp>
        <p:nvSpPr>
          <p:cNvPr id="7" name="Textfeld 6">
            <a:extLst>
              <a:ext uri="{FF2B5EF4-FFF2-40B4-BE49-F238E27FC236}">
                <a16:creationId xmlns:a16="http://schemas.microsoft.com/office/drawing/2014/main" id="{6E51B78E-2BEF-48C0-AE93-C58C7CBA714B}"/>
              </a:ext>
            </a:extLst>
          </p:cNvPr>
          <p:cNvSpPr txBox="1"/>
          <p:nvPr/>
        </p:nvSpPr>
        <p:spPr>
          <a:xfrm>
            <a:off x="4640563" y="5217952"/>
            <a:ext cx="6102220" cy="215444"/>
          </a:xfrm>
          <a:prstGeom prst="rect">
            <a:avLst/>
          </a:prstGeom>
          <a:noFill/>
        </p:spPr>
        <p:txBody>
          <a:bodyPr wrap="square">
            <a:spAutoFit/>
          </a:bodyPr>
          <a:lstStyle/>
          <a:p>
            <a:r>
              <a:rPr lang="de-DE" sz="800" i="1" dirty="0">
                <a:effectLst/>
                <a:latin typeface="Calibri" panose="020F0502020204030204" pitchFamily="34" charset="0"/>
                <a:ea typeface="Calibri" panose="020F0502020204030204" pitchFamily="34" charset="0"/>
                <a:cs typeface="Times New Roman" panose="02020603050405020304" pitchFamily="18" charset="0"/>
              </a:rPr>
              <a:t> (Quelle: km.bayern.de, 25.01.21)</a:t>
            </a:r>
            <a:endParaRPr lang="de-DE" dirty="0"/>
          </a:p>
        </p:txBody>
      </p:sp>
      <p:sp>
        <p:nvSpPr>
          <p:cNvPr id="6" name="Inhaltsplatzhalter 5">
            <a:extLst>
              <a:ext uri="{FF2B5EF4-FFF2-40B4-BE49-F238E27FC236}">
                <a16:creationId xmlns:a16="http://schemas.microsoft.com/office/drawing/2014/main" id="{86E46EE7-3EE4-4EB0-BFFE-B88B8E05D17E}"/>
              </a:ext>
            </a:extLst>
          </p:cNvPr>
          <p:cNvSpPr>
            <a:spLocks noGrp="1"/>
          </p:cNvSpPr>
          <p:nvPr>
            <p:ph sz="half" idx="1"/>
          </p:nvPr>
        </p:nvSpPr>
        <p:spPr>
          <a:xfrm>
            <a:off x="1447331" y="2010879"/>
            <a:ext cx="4645152" cy="3207073"/>
          </a:xfrm>
        </p:spPr>
        <p:txBody>
          <a:bodyPr>
            <a:normAutofit fontScale="55000" lnSpcReduction="20000"/>
          </a:bodyPr>
          <a:lstStyle/>
          <a:p>
            <a:endParaRPr lang="de-DE" dirty="0"/>
          </a:p>
        </p:txBody>
      </p:sp>
      <p:pic>
        <p:nvPicPr>
          <p:cNvPr id="8" name="Grafik 7">
            <a:extLst>
              <a:ext uri="{FF2B5EF4-FFF2-40B4-BE49-F238E27FC236}">
                <a16:creationId xmlns:a16="http://schemas.microsoft.com/office/drawing/2014/main" id="{04BB44B0-394C-492D-B2EF-AFEEABD7542A}"/>
              </a:ext>
            </a:extLst>
          </p:cNvPr>
          <p:cNvPicPr/>
          <p:nvPr/>
        </p:nvPicPr>
        <p:blipFill rotWithShape="1">
          <a:blip r:embed="rId2">
            <a:extLst>
              <a:ext uri="{28A0092B-C50C-407E-A947-70E740481C1C}">
                <a14:useLocalDpi xmlns:a14="http://schemas.microsoft.com/office/drawing/2010/main" val="0"/>
              </a:ext>
            </a:extLst>
          </a:blip>
          <a:srcRect t="48209" b="1997"/>
          <a:stretch/>
        </p:blipFill>
        <p:spPr bwMode="auto">
          <a:xfrm>
            <a:off x="1447331" y="2010878"/>
            <a:ext cx="4645152" cy="320707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1976468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4D162EA-96D1-467B-8B9C-5A9D9CCF974B}"/>
              </a:ext>
            </a:extLst>
          </p:cNvPr>
          <p:cNvSpPr>
            <a:spLocks noGrp="1"/>
          </p:cNvSpPr>
          <p:nvPr>
            <p:ph type="title"/>
          </p:nvPr>
        </p:nvSpPr>
        <p:spPr>
          <a:xfrm>
            <a:off x="1449217" y="804889"/>
            <a:ext cx="9605635" cy="804339"/>
          </a:xfrm>
        </p:spPr>
        <p:txBody>
          <a:bodyPr/>
          <a:lstStyle/>
          <a:p>
            <a:r>
              <a:rPr lang="de-DE" dirty="0"/>
              <a:t>Übertritt an die Mittelschule </a:t>
            </a:r>
          </a:p>
        </p:txBody>
      </p:sp>
      <p:sp>
        <p:nvSpPr>
          <p:cNvPr id="3" name="Inhaltsplatzhalter 2">
            <a:extLst>
              <a:ext uri="{FF2B5EF4-FFF2-40B4-BE49-F238E27FC236}">
                <a16:creationId xmlns:a16="http://schemas.microsoft.com/office/drawing/2014/main" id="{6C9D660E-07FA-4456-AA8F-8791889C3D12}"/>
              </a:ext>
            </a:extLst>
          </p:cNvPr>
          <p:cNvSpPr>
            <a:spLocks noGrp="1"/>
          </p:cNvSpPr>
          <p:nvPr>
            <p:ph sz="half" idx="1"/>
          </p:nvPr>
        </p:nvSpPr>
        <p:spPr/>
        <p:txBody>
          <a:bodyPr>
            <a:normAutofit fontScale="25000" lnSpcReduction="20000"/>
          </a:bodyPr>
          <a:lstStyle/>
          <a:p>
            <a:pPr>
              <a:lnSpc>
                <a:spcPct val="107000"/>
              </a:lnSpc>
              <a:spcAft>
                <a:spcPts val="800"/>
              </a:spcAft>
            </a:pPr>
            <a:r>
              <a:rPr lang="de-DE" sz="1800" dirty="0">
                <a:effectLst/>
                <a:latin typeface="Calibri" panose="020F0502020204030204" pitchFamily="34" charset="0"/>
                <a:ea typeface="Calibri" panose="020F0502020204030204" pitchFamily="34" charset="0"/>
                <a:cs typeface="Times New Roman" panose="02020603050405020304" pitchFamily="18" charset="0"/>
              </a:rPr>
              <a:t>Offen für ALLE Schülerinnen und Schüler</a:t>
            </a:r>
            <a:endParaRPr lang="de-DE" dirty="0"/>
          </a:p>
        </p:txBody>
      </p:sp>
      <p:sp>
        <p:nvSpPr>
          <p:cNvPr id="4" name="Inhaltsplatzhalter 3">
            <a:extLst>
              <a:ext uri="{FF2B5EF4-FFF2-40B4-BE49-F238E27FC236}">
                <a16:creationId xmlns:a16="http://schemas.microsoft.com/office/drawing/2014/main" id="{403B184F-3131-473D-9242-8A84396CBBE0}"/>
              </a:ext>
            </a:extLst>
          </p:cNvPr>
          <p:cNvSpPr>
            <a:spLocks noGrp="1"/>
          </p:cNvSpPr>
          <p:nvPr>
            <p:ph sz="half" idx="2"/>
          </p:nvPr>
        </p:nvSpPr>
        <p:spPr>
          <a:xfrm>
            <a:off x="6191594" y="2045618"/>
            <a:ext cx="5443936" cy="3799364"/>
          </a:xfrm>
        </p:spPr>
        <p:txBody>
          <a:bodyPr>
            <a:normAutofit fontScale="25000" lnSpcReduction="20000"/>
          </a:bodyPr>
          <a:lstStyle/>
          <a:p>
            <a:pPr marL="0" indent="0">
              <a:lnSpc>
                <a:spcPct val="107000"/>
              </a:lnSpc>
              <a:spcBef>
                <a:spcPts val="600"/>
              </a:spcBef>
              <a:buNone/>
            </a:pPr>
            <a:r>
              <a:rPr lang="de-DE" sz="4000" b="1" dirty="0">
                <a:effectLst/>
                <a:latin typeface="Calibri" panose="020F0502020204030204" pitchFamily="34" charset="0"/>
                <a:ea typeface="Calibri" panose="020F0502020204030204" pitchFamily="34" charset="0"/>
                <a:cs typeface="Calibri" panose="020F0502020204030204" pitchFamily="34" charset="0"/>
              </a:rPr>
              <a:t>Merkmale der Mittelschule </a:t>
            </a:r>
            <a:endParaRPr lang="de-DE" sz="4000" dirty="0">
              <a:effectLst/>
              <a:latin typeface="Calibri" panose="020F0502020204030204" pitchFamily="34" charset="0"/>
              <a:ea typeface="Calibri" panose="020F0502020204030204" pitchFamily="34" charset="0"/>
              <a:cs typeface="Calibri" panose="020F0502020204030204" pitchFamily="34" charset="0"/>
            </a:endParaRPr>
          </a:p>
          <a:p>
            <a:pPr marL="342900" lvl="0" indent="-342900">
              <a:lnSpc>
                <a:spcPts val="900"/>
              </a:lnSpc>
              <a:spcBef>
                <a:spcPts val="600"/>
              </a:spcBef>
              <a:buFont typeface="Calibri" panose="020F0502020204030204" pitchFamily="34" charset="0"/>
              <a:buChar char="-"/>
            </a:pPr>
            <a:r>
              <a:rPr lang="de-DE" sz="4000" dirty="0">
                <a:effectLst/>
                <a:latin typeface="Calibri" panose="020F0502020204030204" pitchFamily="34" charset="0"/>
                <a:ea typeface="Calibri" panose="020F0502020204030204" pitchFamily="34" charset="0"/>
                <a:cs typeface="Calibri" panose="020F0502020204030204" pitchFamily="34" charset="0"/>
              </a:rPr>
              <a:t>Vermittlung grundlegender Allgemeinbildung </a:t>
            </a:r>
          </a:p>
          <a:p>
            <a:pPr marL="342900" lvl="0" indent="-342900">
              <a:lnSpc>
                <a:spcPts val="900"/>
              </a:lnSpc>
              <a:spcBef>
                <a:spcPts val="600"/>
              </a:spcBef>
              <a:buFont typeface="Calibri" panose="020F0502020204030204" pitchFamily="34" charset="0"/>
              <a:buChar char="-"/>
            </a:pPr>
            <a:r>
              <a:rPr lang="de-DE" sz="4000" dirty="0">
                <a:effectLst/>
                <a:latin typeface="Calibri" panose="020F0502020204030204" pitchFamily="34" charset="0"/>
                <a:ea typeface="Calibri" panose="020F0502020204030204" pitchFamily="34" charset="0"/>
                <a:cs typeface="Calibri" panose="020F0502020204030204" pitchFamily="34" charset="0"/>
              </a:rPr>
              <a:t>Berufliche Orientierung steht im Vordergrund </a:t>
            </a:r>
          </a:p>
          <a:p>
            <a:pPr marL="342900" lvl="0" indent="-342900">
              <a:lnSpc>
                <a:spcPts val="900"/>
              </a:lnSpc>
              <a:spcBef>
                <a:spcPts val="600"/>
              </a:spcBef>
              <a:buFont typeface="Calibri" panose="020F0502020204030204" pitchFamily="34" charset="0"/>
              <a:buChar char="-"/>
            </a:pPr>
            <a:r>
              <a:rPr lang="de-DE" sz="4000" dirty="0">
                <a:effectLst/>
                <a:latin typeface="Calibri" panose="020F0502020204030204" pitchFamily="34" charset="0"/>
                <a:ea typeface="Calibri" panose="020F0502020204030204" pitchFamily="34" charset="0"/>
                <a:cs typeface="Calibri" panose="020F0502020204030204" pitchFamily="34" charset="0"/>
              </a:rPr>
              <a:t>Klassenlehrerprinzip </a:t>
            </a:r>
          </a:p>
          <a:p>
            <a:pPr marL="342900" lvl="0" indent="-342900">
              <a:lnSpc>
                <a:spcPts val="900"/>
              </a:lnSpc>
              <a:spcBef>
                <a:spcPts val="600"/>
              </a:spcBef>
              <a:spcAft>
                <a:spcPts val="800"/>
              </a:spcAft>
              <a:buFont typeface="Calibri" panose="020F0502020204030204" pitchFamily="34" charset="0"/>
              <a:buChar char="-"/>
            </a:pPr>
            <a:r>
              <a:rPr lang="de-DE" sz="4000" dirty="0">
                <a:effectLst/>
                <a:latin typeface="Calibri" panose="020F0502020204030204" pitchFamily="34" charset="0"/>
                <a:ea typeface="Calibri" panose="020F0502020204030204" pitchFamily="34" charset="0"/>
                <a:cs typeface="Calibri" panose="020F0502020204030204" pitchFamily="34" charset="0"/>
              </a:rPr>
              <a:t>Individuelle Förderung durch Förderlehrer und Sozialpädagogen </a:t>
            </a:r>
          </a:p>
          <a:p>
            <a:pPr marL="0" indent="0">
              <a:lnSpc>
                <a:spcPct val="107000"/>
              </a:lnSpc>
              <a:buNone/>
            </a:pPr>
            <a:r>
              <a:rPr lang="de-DE" sz="4000" b="1" dirty="0">
                <a:effectLst/>
                <a:latin typeface="Calibri" panose="020F0502020204030204" pitchFamily="34" charset="0"/>
                <a:ea typeface="Calibri" panose="020F0502020204030204" pitchFamily="34" charset="0"/>
                <a:cs typeface="Calibri" panose="020F0502020204030204" pitchFamily="34" charset="0"/>
              </a:rPr>
              <a:t>Für wen ist die Mittelschule geeignet? </a:t>
            </a:r>
            <a:endParaRPr lang="de-DE" sz="4000" dirty="0">
              <a:effectLst/>
              <a:latin typeface="Calibri" panose="020F0502020204030204" pitchFamily="34" charset="0"/>
              <a:ea typeface="Calibri" panose="020F0502020204030204" pitchFamily="34" charset="0"/>
              <a:cs typeface="Calibri" panose="020F0502020204030204" pitchFamily="34" charset="0"/>
            </a:endParaRPr>
          </a:p>
          <a:p>
            <a:pPr marL="342900" lvl="0" indent="-342900">
              <a:lnSpc>
                <a:spcPts val="900"/>
              </a:lnSpc>
              <a:spcBef>
                <a:spcPts val="600"/>
              </a:spcBef>
              <a:buFont typeface="Calibri" panose="020F0502020204030204" pitchFamily="34" charset="0"/>
              <a:buChar char="-"/>
            </a:pPr>
            <a:r>
              <a:rPr lang="de-DE" sz="4000" dirty="0">
                <a:effectLst/>
                <a:latin typeface="Calibri" panose="020F0502020204030204" pitchFamily="34" charset="0"/>
                <a:ea typeface="Calibri" panose="020F0502020204030204" pitchFamily="34" charset="0"/>
                <a:cs typeface="Calibri" panose="020F0502020204030204" pitchFamily="34" charset="0"/>
              </a:rPr>
              <a:t>Praxisorientierte Schülerinnen und Schüler </a:t>
            </a:r>
          </a:p>
          <a:p>
            <a:pPr marL="342900" lvl="0" indent="-342900">
              <a:lnSpc>
                <a:spcPts val="900"/>
              </a:lnSpc>
              <a:spcBef>
                <a:spcPts val="600"/>
              </a:spcBef>
              <a:spcAft>
                <a:spcPts val="800"/>
              </a:spcAft>
              <a:buFont typeface="Calibri" panose="020F0502020204030204" pitchFamily="34" charset="0"/>
              <a:buChar char="-"/>
            </a:pPr>
            <a:r>
              <a:rPr lang="de-DE" sz="4000" dirty="0">
                <a:effectLst/>
                <a:latin typeface="Calibri" panose="020F0502020204030204" pitchFamily="34" charset="0"/>
                <a:ea typeface="Calibri" panose="020F0502020204030204" pitchFamily="34" charset="0"/>
                <a:cs typeface="Calibri" panose="020F0502020204030204" pitchFamily="34" charset="0"/>
              </a:rPr>
              <a:t>Gespräch mit der Klassenlehrkraft suchen und beachten </a:t>
            </a:r>
          </a:p>
          <a:p>
            <a:pPr marL="0" indent="0">
              <a:lnSpc>
                <a:spcPct val="107000"/>
              </a:lnSpc>
              <a:buNone/>
            </a:pPr>
            <a:r>
              <a:rPr lang="de-DE" sz="4000" b="1" dirty="0">
                <a:effectLst/>
                <a:latin typeface="Calibri" panose="020F0502020204030204" pitchFamily="34" charset="0"/>
                <a:ea typeface="Calibri" panose="020F0502020204030204" pitchFamily="34" charset="0"/>
                <a:cs typeface="Calibri" panose="020F0502020204030204" pitchFamily="34" charset="0"/>
              </a:rPr>
              <a:t>Welche Schulabschlüsse sind an der Mittelschule möglich? </a:t>
            </a:r>
            <a:endParaRPr lang="de-DE" sz="4000" dirty="0">
              <a:effectLst/>
              <a:latin typeface="Calibri" panose="020F0502020204030204" pitchFamily="34" charset="0"/>
              <a:ea typeface="Calibri" panose="020F0502020204030204" pitchFamily="34" charset="0"/>
              <a:cs typeface="Calibri" panose="020F0502020204030204" pitchFamily="34" charset="0"/>
            </a:endParaRPr>
          </a:p>
          <a:p>
            <a:pPr marL="342900" lvl="0" indent="-342900">
              <a:lnSpc>
                <a:spcPts val="900"/>
              </a:lnSpc>
              <a:spcBef>
                <a:spcPts val="600"/>
              </a:spcBef>
              <a:buFont typeface="Calibri" panose="020F0502020204030204" pitchFamily="34" charset="0"/>
              <a:buChar char="-"/>
            </a:pPr>
            <a:r>
              <a:rPr lang="de-DE" sz="4000" dirty="0">
                <a:effectLst/>
                <a:latin typeface="Calibri" panose="020F0502020204030204" pitchFamily="34" charset="0"/>
                <a:ea typeface="Calibri" panose="020F0502020204030204" pitchFamily="34" charset="0"/>
                <a:cs typeface="Calibri" panose="020F0502020204030204" pitchFamily="34" charset="0"/>
              </a:rPr>
              <a:t>Erfolgreicher Abschluss der Mittelschule </a:t>
            </a:r>
          </a:p>
          <a:p>
            <a:pPr marL="342900" lvl="0" indent="-342900">
              <a:lnSpc>
                <a:spcPts val="900"/>
              </a:lnSpc>
              <a:spcBef>
                <a:spcPts val="600"/>
              </a:spcBef>
              <a:buFont typeface="Calibri" panose="020F0502020204030204" pitchFamily="34" charset="0"/>
              <a:buChar char="-"/>
            </a:pPr>
            <a:r>
              <a:rPr lang="de-DE" sz="4000" dirty="0">
                <a:effectLst/>
                <a:latin typeface="Calibri" panose="020F0502020204030204" pitchFamily="34" charset="0"/>
                <a:ea typeface="Calibri" panose="020F0502020204030204" pitchFamily="34" charset="0"/>
                <a:cs typeface="Calibri" panose="020F0502020204030204" pitchFamily="34" charset="0"/>
              </a:rPr>
              <a:t>Qualifizierender Abschluss der Mittelschule (QA)</a:t>
            </a:r>
          </a:p>
          <a:p>
            <a:pPr marL="342900" lvl="0" indent="-342900">
              <a:lnSpc>
                <a:spcPts val="900"/>
              </a:lnSpc>
              <a:spcBef>
                <a:spcPts val="600"/>
              </a:spcBef>
              <a:buFont typeface="Calibri" panose="020F0502020204030204" pitchFamily="34" charset="0"/>
              <a:buChar char="-"/>
            </a:pPr>
            <a:r>
              <a:rPr lang="de-DE" sz="4000" dirty="0">
                <a:effectLst/>
                <a:latin typeface="Calibri" panose="020F0502020204030204" pitchFamily="34" charset="0"/>
                <a:ea typeface="Calibri" panose="020F0502020204030204" pitchFamily="34" charset="0"/>
                <a:cs typeface="Calibri" panose="020F0502020204030204" pitchFamily="34" charset="0"/>
              </a:rPr>
              <a:t>Mittlerer Schulabschluss (nach dem M-Zweig) </a:t>
            </a:r>
          </a:p>
          <a:p>
            <a:pPr marL="342900" lvl="0" indent="-342900">
              <a:lnSpc>
                <a:spcPts val="900"/>
              </a:lnSpc>
              <a:spcBef>
                <a:spcPts val="600"/>
              </a:spcBef>
              <a:spcAft>
                <a:spcPts val="800"/>
              </a:spcAft>
              <a:buFont typeface="Calibri" panose="020F0502020204030204" pitchFamily="34" charset="0"/>
              <a:buChar char="-"/>
            </a:pPr>
            <a:r>
              <a:rPr lang="de-DE" sz="4000" dirty="0" err="1">
                <a:effectLst/>
                <a:latin typeface="Calibri" panose="020F0502020204030204" pitchFamily="34" charset="0"/>
                <a:ea typeface="Calibri" panose="020F0502020204030204" pitchFamily="34" charset="0"/>
                <a:cs typeface="Calibri" panose="020F0502020204030204" pitchFamily="34" charset="0"/>
              </a:rPr>
              <a:t>Quabi</a:t>
            </a:r>
            <a:r>
              <a:rPr lang="de-DE" sz="4000" dirty="0">
                <a:effectLst/>
                <a:latin typeface="Calibri" panose="020F0502020204030204" pitchFamily="34" charset="0"/>
                <a:ea typeface="Calibri" panose="020F0502020204030204" pitchFamily="34" charset="0"/>
                <a:cs typeface="Calibri" panose="020F0502020204030204" pitchFamily="34" charset="0"/>
              </a:rPr>
              <a:t>: (QA) + abgeschlossene Berufsausbildung mit einer Durchschnittsnote von 3,00 oder besser (entspricht einem Mittleren Schulabschluss) </a:t>
            </a:r>
          </a:p>
          <a:p>
            <a:pPr marL="0" indent="0">
              <a:lnSpc>
                <a:spcPct val="107000"/>
              </a:lnSpc>
              <a:buNone/>
            </a:pPr>
            <a:r>
              <a:rPr lang="de-DE" sz="4000" b="1" dirty="0">
                <a:effectLst/>
                <a:latin typeface="Calibri" panose="020F0502020204030204" pitchFamily="34" charset="0"/>
                <a:ea typeface="Calibri" panose="020F0502020204030204" pitchFamily="34" charset="0"/>
                <a:cs typeface="Calibri" panose="020F0502020204030204" pitchFamily="34" charset="0"/>
              </a:rPr>
              <a:t>Anschlussmöglichkeiten </a:t>
            </a:r>
            <a:endParaRPr lang="de-DE" sz="4000" dirty="0">
              <a:effectLst/>
              <a:latin typeface="Calibri" panose="020F0502020204030204" pitchFamily="34" charset="0"/>
              <a:ea typeface="Calibri" panose="020F0502020204030204" pitchFamily="34" charset="0"/>
              <a:cs typeface="Calibri" panose="020F0502020204030204" pitchFamily="34" charset="0"/>
            </a:endParaRPr>
          </a:p>
          <a:p>
            <a:pPr marL="342900" lvl="0" indent="-342900">
              <a:lnSpc>
                <a:spcPts val="900"/>
              </a:lnSpc>
              <a:spcBef>
                <a:spcPts val="600"/>
              </a:spcBef>
              <a:buFont typeface="Calibri" panose="020F0502020204030204" pitchFamily="34" charset="0"/>
              <a:buChar char="-"/>
            </a:pPr>
            <a:r>
              <a:rPr lang="de-DE" sz="4000" dirty="0">
                <a:effectLst/>
                <a:latin typeface="Calibri" panose="020F0502020204030204" pitchFamily="34" charset="0"/>
                <a:ea typeface="Calibri" panose="020F0502020204030204" pitchFamily="34" charset="0"/>
                <a:cs typeface="Calibri" panose="020F0502020204030204" pitchFamily="34" charset="0"/>
              </a:rPr>
              <a:t>Berufsausbildung: dual oder schulisch </a:t>
            </a:r>
          </a:p>
          <a:p>
            <a:pPr marL="342900" lvl="0" indent="-342900">
              <a:lnSpc>
                <a:spcPts val="900"/>
              </a:lnSpc>
              <a:spcBef>
                <a:spcPts val="600"/>
              </a:spcBef>
              <a:spcAft>
                <a:spcPts val="800"/>
              </a:spcAft>
              <a:buFont typeface="Calibri" panose="020F0502020204030204" pitchFamily="34" charset="0"/>
              <a:buChar char="-"/>
            </a:pPr>
            <a:r>
              <a:rPr lang="de-DE" sz="4000" dirty="0">
                <a:effectLst/>
                <a:latin typeface="Calibri" panose="020F0502020204030204" pitchFamily="34" charset="0"/>
                <a:ea typeface="Calibri" panose="020F0502020204030204" pitchFamily="34" charset="0"/>
                <a:cs typeface="Calibri" panose="020F0502020204030204" pitchFamily="34" charset="0"/>
              </a:rPr>
              <a:t>Nach dem M-Zweig: Ausbildung, Besuch der FOS/BOS  </a:t>
            </a:r>
          </a:p>
          <a:p>
            <a:pPr marL="0" indent="0">
              <a:buNone/>
            </a:pPr>
            <a:endParaRPr lang="de-DE" dirty="0"/>
          </a:p>
        </p:txBody>
      </p:sp>
      <p:sp>
        <p:nvSpPr>
          <p:cNvPr id="9" name="Rechteck 8">
            <a:extLst>
              <a:ext uri="{FF2B5EF4-FFF2-40B4-BE49-F238E27FC236}">
                <a16:creationId xmlns:a16="http://schemas.microsoft.com/office/drawing/2014/main" id="{549CD9B4-06BE-4E0E-937D-353C461A1A86}"/>
              </a:ext>
            </a:extLst>
          </p:cNvPr>
          <p:cNvSpPr/>
          <p:nvPr/>
        </p:nvSpPr>
        <p:spPr>
          <a:xfrm>
            <a:off x="1475017" y="2036444"/>
            <a:ext cx="4589780" cy="316865"/>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de-DE" sz="1100" b="1">
                <a:effectLst/>
                <a:ea typeface="Calibri" panose="020F0502020204030204" pitchFamily="34" charset="0"/>
                <a:cs typeface="Times New Roman" panose="02020603050405020304" pitchFamily="18" charset="0"/>
              </a:rPr>
              <a:t>Mittelschule – 5. Jahrgangsstufe </a:t>
            </a:r>
            <a:endParaRPr lang="de-DE" sz="1100">
              <a:effectLst/>
              <a:ea typeface="Calibri" panose="020F0502020204030204" pitchFamily="34" charset="0"/>
              <a:cs typeface="Times New Roman" panose="02020603050405020304" pitchFamily="18" charset="0"/>
            </a:endParaRPr>
          </a:p>
        </p:txBody>
      </p:sp>
      <p:sp>
        <p:nvSpPr>
          <p:cNvPr id="13" name="Rechteck 12">
            <a:extLst>
              <a:ext uri="{FF2B5EF4-FFF2-40B4-BE49-F238E27FC236}">
                <a16:creationId xmlns:a16="http://schemas.microsoft.com/office/drawing/2014/main" id="{CC83674F-23C4-4BE7-8704-9AA93CD96F0C}"/>
              </a:ext>
            </a:extLst>
          </p:cNvPr>
          <p:cNvSpPr/>
          <p:nvPr/>
        </p:nvSpPr>
        <p:spPr>
          <a:xfrm>
            <a:off x="1438822" y="5439112"/>
            <a:ext cx="4625975" cy="280035"/>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de-DE" sz="1100" b="1">
                <a:effectLst/>
                <a:ea typeface="Calibri" panose="020F0502020204030204" pitchFamily="34" charset="0"/>
                <a:cs typeface="Times New Roman" panose="02020603050405020304" pitchFamily="18" charset="0"/>
              </a:rPr>
              <a:t>Grundschule 4. Klasse </a:t>
            </a:r>
            <a:endParaRPr lang="de-DE" sz="1100">
              <a:effectLst/>
              <a:ea typeface="Calibri" panose="020F0502020204030204" pitchFamily="34" charset="0"/>
              <a:cs typeface="Times New Roman" panose="02020603050405020304" pitchFamily="18" charset="0"/>
            </a:endParaRPr>
          </a:p>
        </p:txBody>
      </p:sp>
      <p:sp>
        <p:nvSpPr>
          <p:cNvPr id="14" name="Pfeil: nach oben 13">
            <a:extLst>
              <a:ext uri="{FF2B5EF4-FFF2-40B4-BE49-F238E27FC236}">
                <a16:creationId xmlns:a16="http://schemas.microsoft.com/office/drawing/2014/main" id="{2A1F7DE3-BA27-420D-A4F8-99A749AAF3F7}"/>
              </a:ext>
            </a:extLst>
          </p:cNvPr>
          <p:cNvSpPr/>
          <p:nvPr/>
        </p:nvSpPr>
        <p:spPr>
          <a:xfrm>
            <a:off x="1548840" y="2592620"/>
            <a:ext cx="307340" cy="2725999"/>
          </a:xfrm>
          <a:prstGeom prst="up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15" name="Textfeld 14">
            <a:extLst>
              <a:ext uri="{FF2B5EF4-FFF2-40B4-BE49-F238E27FC236}">
                <a16:creationId xmlns:a16="http://schemas.microsoft.com/office/drawing/2014/main" id="{D71DA5E7-CAB4-4C5F-B124-D81DBC94BCB8}"/>
              </a:ext>
            </a:extLst>
          </p:cNvPr>
          <p:cNvSpPr txBox="1"/>
          <p:nvPr/>
        </p:nvSpPr>
        <p:spPr>
          <a:xfrm>
            <a:off x="1856180" y="2719239"/>
            <a:ext cx="4443952" cy="2398029"/>
          </a:xfrm>
          <a:prstGeom prst="rect">
            <a:avLst/>
          </a:prstGeom>
          <a:noFill/>
        </p:spPr>
        <p:txBody>
          <a:bodyPr wrap="square" rtlCol="0">
            <a:spAutoFit/>
          </a:bodyPr>
          <a:lstStyle/>
          <a:p>
            <a:pPr>
              <a:lnSpc>
                <a:spcPct val="150000"/>
              </a:lnSpc>
            </a:pPr>
            <a:r>
              <a:rPr lang="de-DE" dirty="0">
                <a:latin typeface="Calibri" panose="020F0502020204030204" pitchFamily="34" charset="0"/>
                <a:cs typeface="Calibri" panose="020F0502020204030204" pitchFamily="34" charset="0"/>
              </a:rPr>
              <a:t>Offen für ALLE Schülerinnen und Schüler </a:t>
            </a:r>
            <a:br>
              <a:rPr lang="de-DE" dirty="0">
                <a:latin typeface="Calibri" panose="020F0502020204030204" pitchFamily="34" charset="0"/>
                <a:cs typeface="Calibri" panose="020F0502020204030204" pitchFamily="34" charset="0"/>
              </a:rPr>
            </a:br>
            <a:endParaRPr lang="de-DE" dirty="0">
              <a:latin typeface="Calibri" panose="020F0502020204030204" pitchFamily="34" charset="0"/>
              <a:cs typeface="Calibri" panose="020F0502020204030204" pitchFamily="34" charset="0"/>
            </a:endParaRPr>
          </a:p>
          <a:p>
            <a:r>
              <a:rPr lang="de-DE" dirty="0">
                <a:latin typeface="Calibri" panose="020F0502020204030204" pitchFamily="34" charset="0"/>
                <a:cs typeface="Calibri" panose="020F0502020204030204" pitchFamily="34" charset="0"/>
              </a:rPr>
              <a:t>Keine gesonderte Anmeldung erforderlich (außer: Ganztagesklasse) </a:t>
            </a:r>
            <a:br>
              <a:rPr lang="de-DE" dirty="0">
                <a:latin typeface="Calibri" panose="020F0502020204030204" pitchFamily="34" charset="0"/>
                <a:cs typeface="Calibri" panose="020F0502020204030204" pitchFamily="34" charset="0"/>
              </a:rPr>
            </a:br>
            <a:br>
              <a:rPr lang="de-DE" dirty="0">
                <a:latin typeface="Calibri" panose="020F0502020204030204" pitchFamily="34" charset="0"/>
                <a:cs typeface="Calibri" panose="020F0502020204030204" pitchFamily="34" charset="0"/>
              </a:rPr>
            </a:br>
            <a:endParaRPr lang="de-DE" dirty="0">
              <a:latin typeface="Calibri" panose="020F0502020204030204" pitchFamily="34" charset="0"/>
              <a:cs typeface="Calibri" panose="020F0502020204030204" pitchFamily="34" charset="0"/>
            </a:endParaRPr>
          </a:p>
          <a:p>
            <a:pPr>
              <a:lnSpc>
                <a:spcPct val="150000"/>
              </a:lnSpc>
            </a:pPr>
            <a:r>
              <a:rPr lang="de-DE" dirty="0">
                <a:latin typeface="Calibri" panose="020F0502020204030204" pitchFamily="34" charset="0"/>
                <a:cs typeface="Calibri" panose="020F0502020204030204" pitchFamily="34" charset="0"/>
              </a:rPr>
              <a:t>Regelschule ist die zuständige Sprengelschule </a:t>
            </a:r>
          </a:p>
        </p:txBody>
      </p:sp>
    </p:spTree>
    <p:extLst>
      <p:ext uri="{BB962C8B-B14F-4D97-AF65-F5344CB8AC3E}">
        <p14:creationId xmlns:p14="http://schemas.microsoft.com/office/powerpoint/2010/main" val="721109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4D162EA-96D1-467B-8B9C-5A9D9CCF974B}"/>
              </a:ext>
            </a:extLst>
          </p:cNvPr>
          <p:cNvSpPr>
            <a:spLocks noGrp="1"/>
          </p:cNvSpPr>
          <p:nvPr>
            <p:ph type="title"/>
          </p:nvPr>
        </p:nvSpPr>
        <p:spPr>
          <a:xfrm>
            <a:off x="1449217" y="804889"/>
            <a:ext cx="9605635" cy="804339"/>
          </a:xfrm>
        </p:spPr>
        <p:txBody>
          <a:bodyPr/>
          <a:lstStyle/>
          <a:p>
            <a:r>
              <a:rPr lang="de-DE" dirty="0"/>
              <a:t>Übertritt an die Mittelschule </a:t>
            </a:r>
          </a:p>
        </p:txBody>
      </p:sp>
      <p:sp>
        <p:nvSpPr>
          <p:cNvPr id="3" name="Inhaltsplatzhalter 2">
            <a:extLst>
              <a:ext uri="{FF2B5EF4-FFF2-40B4-BE49-F238E27FC236}">
                <a16:creationId xmlns:a16="http://schemas.microsoft.com/office/drawing/2014/main" id="{6C9D660E-07FA-4456-AA8F-8791889C3D12}"/>
              </a:ext>
            </a:extLst>
          </p:cNvPr>
          <p:cNvSpPr>
            <a:spLocks noGrp="1"/>
          </p:cNvSpPr>
          <p:nvPr>
            <p:ph sz="half" idx="1"/>
          </p:nvPr>
        </p:nvSpPr>
        <p:spPr/>
        <p:txBody>
          <a:bodyPr>
            <a:normAutofit/>
          </a:bodyPr>
          <a:lstStyle/>
          <a:p>
            <a:pPr>
              <a:lnSpc>
                <a:spcPct val="107000"/>
              </a:lnSpc>
              <a:spcAft>
                <a:spcPts val="800"/>
              </a:spcAft>
            </a:pPr>
            <a:r>
              <a:rPr lang="de-DE" sz="1800" dirty="0">
                <a:effectLst/>
                <a:latin typeface="Calibri" panose="020F0502020204030204" pitchFamily="34" charset="0"/>
                <a:ea typeface="Calibri" panose="020F0502020204030204" pitchFamily="34" charset="0"/>
                <a:cs typeface="Times New Roman" panose="02020603050405020304" pitchFamily="18" charset="0"/>
              </a:rPr>
              <a:t>Offen für ALLE Schülerinnen und Schüler</a:t>
            </a:r>
            <a:endParaRPr lang="de-DE" dirty="0"/>
          </a:p>
        </p:txBody>
      </p:sp>
      <p:sp>
        <p:nvSpPr>
          <p:cNvPr id="4" name="Inhaltsplatzhalter 3">
            <a:extLst>
              <a:ext uri="{FF2B5EF4-FFF2-40B4-BE49-F238E27FC236}">
                <a16:creationId xmlns:a16="http://schemas.microsoft.com/office/drawing/2014/main" id="{403B184F-3131-473D-9242-8A84396CBBE0}"/>
              </a:ext>
            </a:extLst>
          </p:cNvPr>
          <p:cNvSpPr>
            <a:spLocks noGrp="1"/>
          </p:cNvSpPr>
          <p:nvPr>
            <p:ph sz="half" idx="2"/>
          </p:nvPr>
        </p:nvSpPr>
        <p:spPr>
          <a:xfrm>
            <a:off x="6593746" y="2036443"/>
            <a:ext cx="5041783" cy="3682703"/>
          </a:xfrm>
        </p:spPr>
        <p:txBody>
          <a:bodyPr>
            <a:normAutofit/>
          </a:bodyPr>
          <a:lstStyle/>
          <a:p>
            <a:pPr marL="0" indent="0">
              <a:buNone/>
            </a:pPr>
            <a:r>
              <a:rPr lang="de-DE" dirty="0">
                <a:latin typeface="Calibri" panose="020F0502020204030204" pitchFamily="34" charset="0"/>
                <a:cs typeface="Calibri" panose="020F0502020204030204" pitchFamily="34" charset="0"/>
              </a:rPr>
              <a:t>Abhängig vom Wohnort der Schülerinnen und Schüler besuchen sie die jeweilige </a:t>
            </a:r>
            <a:r>
              <a:rPr lang="de-DE" b="1" dirty="0">
                <a:solidFill>
                  <a:srgbClr val="FF0000"/>
                </a:solidFill>
                <a:latin typeface="Calibri" panose="020F0502020204030204" pitchFamily="34" charset="0"/>
                <a:cs typeface="Calibri" panose="020F0502020204030204" pitchFamily="34" charset="0"/>
              </a:rPr>
              <a:t>Sprengelschule</a:t>
            </a:r>
            <a:r>
              <a:rPr lang="de-DE" dirty="0">
                <a:latin typeface="Calibri" panose="020F0502020204030204" pitchFamily="34" charset="0"/>
                <a:cs typeface="Calibri" panose="020F0502020204030204" pitchFamily="34" charset="0"/>
              </a:rPr>
              <a:t>. </a:t>
            </a:r>
          </a:p>
          <a:p>
            <a:pPr marL="0" indent="0">
              <a:buNone/>
            </a:pPr>
            <a:endParaRPr lang="de-DE" dirty="0">
              <a:latin typeface="Calibri" panose="020F0502020204030204" pitchFamily="34" charset="0"/>
              <a:cs typeface="Calibri" panose="020F0502020204030204" pitchFamily="34" charset="0"/>
            </a:endParaRPr>
          </a:p>
          <a:p>
            <a:pPr marL="0" indent="0">
              <a:buNone/>
            </a:pPr>
            <a:r>
              <a:rPr lang="de-DE" dirty="0">
                <a:latin typeface="Calibri" panose="020F0502020204030204" pitchFamily="34" charset="0"/>
                <a:cs typeface="Calibri" panose="020F0502020204030204" pitchFamily="34" charset="0"/>
              </a:rPr>
              <a:t>In Ihrem Fall ist das die </a:t>
            </a:r>
            <a:r>
              <a:rPr lang="de-DE" b="1" dirty="0">
                <a:solidFill>
                  <a:srgbClr val="FF0000"/>
                </a:solidFill>
                <a:latin typeface="Calibri" panose="020F0502020204030204" pitchFamily="34" charset="0"/>
                <a:cs typeface="Calibri" panose="020F0502020204030204" pitchFamily="34" charset="0"/>
              </a:rPr>
              <a:t>Mittelschule bei der </a:t>
            </a:r>
            <a:r>
              <a:rPr lang="de-DE" b="1" dirty="0" err="1">
                <a:solidFill>
                  <a:srgbClr val="FF0000"/>
                </a:solidFill>
                <a:latin typeface="Calibri" panose="020F0502020204030204" pitchFamily="34" charset="0"/>
                <a:cs typeface="Calibri" panose="020F0502020204030204" pitchFamily="34" charset="0"/>
              </a:rPr>
              <a:t>Hofmühle</a:t>
            </a:r>
            <a:r>
              <a:rPr lang="de-DE" b="1" dirty="0">
                <a:solidFill>
                  <a:srgbClr val="FF0000"/>
                </a:solidFill>
                <a:latin typeface="Calibri" panose="020F0502020204030204" pitchFamily="34" charset="0"/>
                <a:cs typeface="Calibri" panose="020F0502020204030204" pitchFamily="34" charset="0"/>
              </a:rPr>
              <a:t> in Kempten</a:t>
            </a:r>
            <a:r>
              <a:rPr lang="de-DE" dirty="0">
                <a:latin typeface="Calibri" panose="020F0502020204030204" pitchFamily="34" charset="0"/>
                <a:cs typeface="Calibri" panose="020F0502020204030204" pitchFamily="34" charset="0"/>
              </a:rPr>
              <a:t>. </a:t>
            </a:r>
          </a:p>
        </p:txBody>
      </p:sp>
      <p:sp>
        <p:nvSpPr>
          <p:cNvPr id="9" name="Rechteck 8">
            <a:extLst>
              <a:ext uri="{FF2B5EF4-FFF2-40B4-BE49-F238E27FC236}">
                <a16:creationId xmlns:a16="http://schemas.microsoft.com/office/drawing/2014/main" id="{549CD9B4-06BE-4E0E-937D-353C461A1A86}"/>
              </a:ext>
            </a:extLst>
          </p:cNvPr>
          <p:cNvSpPr/>
          <p:nvPr/>
        </p:nvSpPr>
        <p:spPr>
          <a:xfrm>
            <a:off x="1475017" y="2036444"/>
            <a:ext cx="4589780" cy="316865"/>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de-DE" sz="1100" b="1">
                <a:effectLst/>
                <a:ea typeface="Calibri" panose="020F0502020204030204" pitchFamily="34" charset="0"/>
                <a:cs typeface="Times New Roman" panose="02020603050405020304" pitchFamily="18" charset="0"/>
              </a:rPr>
              <a:t>Mittelschule – 5. Jahrgangsstufe </a:t>
            </a:r>
            <a:endParaRPr lang="de-DE" sz="1100">
              <a:effectLst/>
              <a:ea typeface="Calibri" panose="020F0502020204030204" pitchFamily="34" charset="0"/>
              <a:cs typeface="Times New Roman" panose="02020603050405020304" pitchFamily="18" charset="0"/>
            </a:endParaRPr>
          </a:p>
        </p:txBody>
      </p:sp>
      <p:sp>
        <p:nvSpPr>
          <p:cNvPr id="13" name="Rechteck 12">
            <a:extLst>
              <a:ext uri="{FF2B5EF4-FFF2-40B4-BE49-F238E27FC236}">
                <a16:creationId xmlns:a16="http://schemas.microsoft.com/office/drawing/2014/main" id="{CC83674F-23C4-4BE7-8704-9AA93CD96F0C}"/>
              </a:ext>
            </a:extLst>
          </p:cNvPr>
          <p:cNvSpPr/>
          <p:nvPr/>
        </p:nvSpPr>
        <p:spPr>
          <a:xfrm>
            <a:off x="1438822" y="5439112"/>
            <a:ext cx="4625975" cy="280035"/>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de-DE" sz="1100" b="1">
                <a:effectLst/>
                <a:ea typeface="Calibri" panose="020F0502020204030204" pitchFamily="34" charset="0"/>
                <a:cs typeface="Times New Roman" panose="02020603050405020304" pitchFamily="18" charset="0"/>
              </a:rPr>
              <a:t>Grundschule 4. Klasse </a:t>
            </a:r>
            <a:endParaRPr lang="de-DE" sz="1100">
              <a:effectLst/>
              <a:ea typeface="Calibri" panose="020F0502020204030204" pitchFamily="34" charset="0"/>
              <a:cs typeface="Times New Roman" panose="02020603050405020304" pitchFamily="18" charset="0"/>
            </a:endParaRPr>
          </a:p>
        </p:txBody>
      </p:sp>
      <p:sp>
        <p:nvSpPr>
          <p:cNvPr id="14" name="Pfeil: nach oben 13">
            <a:extLst>
              <a:ext uri="{FF2B5EF4-FFF2-40B4-BE49-F238E27FC236}">
                <a16:creationId xmlns:a16="http://schemas.microsoft.com/office/drawing/2014/main" id="{2A1F7DE3-BA27-420D-A4F8-99A749AAF3F7}"/>
              </a:ext>
            </a:extLst>
          </p:cNvPr>
          <p:cNvSpPr/>
          <p:nvPr/>
        </p:nvSpPr>
        <p:spPr>
          <a:xfrm>
            <a:off x="1548840" y="2592620"/>
            <a:ext cx="307340" cy="2725999"/>
          </a:xfrm>
          <a:prstGeom prst="up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15" name="Textfeld 14">
            <a:extLst>
              <a:ext uri="{FF2B5EF4-FFF2-40B4-BE49-F238E27FC236}">
                <a16:creationId xmlns:a16="http://schemas.microsoft.com/office/drawing/2014/main" id="{D71DA5E7-CAB4-4C5F-B124-D81DBC94BCB8}"/>
              </a:ext>
            </a:extLst>
          </p:cNvPr>
          <p:cNvSpPr txBox="1"/>
          <p:nvPr/>
        </p:nvSpPr>
        <p:spPr>
          <a:xfrm>
            <a:off x="1856180" y="2719239"/>
            <a:ext cx="4589780" cy="2398029"/>
          </a:xfrm>
          <a:prstGeom prst="rect">
            <a:avLst/>
          </a:prstGeom>
          <a:noFill/>
        </p:spPr>
        <p:txBody>
          <a:bodyPr wrap="square" rtlCol="0">
            <a:spAutoFit/>
          </a:bodyPr>
          <a:lstStyle/>
          <a:p>
            <a:pPr>
              <a:lnSpc>
                <a:spcPct val="150000"/>
              </a:lnSpc>
            </a:pPr>
            <a:r>
              <a:rPr lang="de-DE" dirty="0">
                <a:latin typeface="Calibri" panose="020F0502020204030204" pitchFamily="34" charset="0"/>
                <a:cs typeface="Calibri" panose="020F0502020204030204" pitchFamily="34" charset="0"/>
              </a:rPr>
              <a:t>Offen für  ALLE Schülerinnen und Schüler </a:t>
            </a:r>
            <a:br>
              <a:rPr lang="de-DE" dirty="0">
                <a:latin typeface="Calibri" panose="020F0502020204030204" pitchFamily="34" charset="0"/>
                <a:cs typeface="Calibri" panose="020F0502020204030204" pitchFamily="34" charset="0"/>
              </a:rPr>
            </a:br>
            <a:endParaRPr lang="de-DE" dirty="0">
              <a:latin typeface="Calibri" panose="020F0502020204030204" pitchFamily="34" charset="0"/>
              <a:cs typeface="Calibri" panose="020F0502020204030204" pitchFamily="34" charset="0"/>
            </a:endParaRPr>
          </a:p>
          <a:p>
            <a:r>
              <a:rPr lang="de-DE" dirty="0">
                <a:latin typeface="Calibri" panose="020F0502020204030204" pitchFamily="34" charset="0"/>
                <a:cs typeface="Calibri" panose="020F0502020204030204" pitchFamily="34" charset="0"/>
              </a:rPr>
              <a:t>Keine gesonderte Anmeldung erforderlich (außer: Ganztagesklasse) </a:t>
            </a:r>
            <a:br>
              <a:rPr lang="de-DE" dirty="0">
                <a:latin typeface="Calibri" panose="020F0502020204030204" pitchFamily="34" charset="0"/>
                <a:cs typeface="Calibri" panose="020F0502020204030204" pitchFamily="34" charset="0"/>
              </a:rPr>
            </a:br>
            <a:br>
              <a:rPr lang="de-DE" dirty="0">
                <a:latin typeface="Calibri" panose="020F0502020204030204" pitchFamily="34" charset="0"/>
                <a:cs typeface="Calibri" panose="020F0502020204030204" pitchFamily="34" charset="0"/>
              </a:rPr>
            </a:br>
            <a:endParaRPr lang="de-DE" dirty="0">
              <a:latin typeface="Calibri" panose="020F0502020204030204" pitchFamily="34" charset="0"/>
              <a:cs typeface="Calibri" panose="020F0502020204030204" pitchFamily="34" charset="0"/>
            </a:endParaRPr>
          </a:p>
          <a:p>
            <a:pPr>
              <a:lnSpc>
                <a:spcPct val="150000"/>
              </a:lnSpc>
            </a:pPr>
            <a:r>
              <a:rPr lang="de-DE" dirty="0">
                <a:latin typeface="Calibri" panose="020F0502020204030204" pitchFamily="34" charset="0"/>
                <a:cs typeface="Calibri" panose="020F0502020204030204" pitchFamily="34" charset="0"/>
              </a:rPr>
              <a:t>Regelschule ist die zuständige</a:t>
            </a:r>
            <a:r>
              <a:rPr lang="de-DE" b="1" dirty="0">
                <a:solidFill>
                  <a:srgbClr val="FF0000"/>
                </a:solidFill>
                <a:latin typeface="Calibri" panose="020F0502020204030204" pitchFamily="34" charset="0"/>
                <a:cs typeface="Calibri" panose="020F0502020204030204" pitchFamily="34" charset="0"/>
              </a:rPr>
              <a:t> Sprengelschule</a:t>
            </a:r>
            <a:r>
              <a:rPr lang="de-DE" b="1" dirty="0">
                <a:solidFill>
                  <a:srgbClr val="FF0000"/>
                </a:solidFill>
              </a:rPr>
              <a:t> </a:t>
            </a:r>
          </a:p>
        </p:txBody>
      </p:sp>
      <p:pic>
        <p:nvPicPr>
          <p:cNvPr id="6" name="Grafik 5" descr="Maus Silhouette">
            <a:extLst>
              <a:ext uri="{FF2B5EF4-FFF2-40B4-BE49-F238E27FC236}">
                <a16:creationId xmlns:a16="http://schemas.microsoft.com/office/drawing/2014/main" id="{4A2F7CB9-2055-459F-B304-95A34E4322B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4483023">
            <a:off x="7960358" y="4940683"/>
            <a:ext cx="914400" cy="914400"/>
          </a:xfrm>
          <a:prstGeom prst="rect">
            <a:avLst/>
          </a:prstGeom>
        </p:spPr>
      </p:pic>
      <p:sp>
        <p:nvSpPr>
          <p:cNvPr id="7" name="Pfeil: nach rechts 6">
            <a:extLst>
              <a:ext uri="{FF2B5EF4-FFF2-40B4-BE49-F238E27FC236}">
                <a16:creationId xmlns:a16="http://schemas.microsoft.com/office/drawing/2014/main" id="{A2A7A865-4E80-4B09-A83C-00D292D4BAEB}"/>
              </a:ext>
            </a:extLst>
          </p:cNvPr>
          <p:cNvSpPr/>
          <p:nvPr/>
        </p:nvSpPr>
        <p:spPr>
          <a:xfrm rot="20819234">
            <a:off x="5373806" y="5894896"/>
            <a:ext cx="3938472" cy="33555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50" dirty="0"/>
              <a:t>Klicken Sie auf das Schulsymbol, um zur Homepage zu gelangen</a:t>
            </a:r>
          </a:p>
        </p:txBody>
      </p:sp>
      <p:pic>
        <p:nvPicPr>
          <p:cNvPr id="8" name="Grafik 7">
            <a:hlinkClick r:id="rId4"/>
            <a:extLst>
              <a:ext uri="{FF2B5EF4-FFF2-40B4-BE49-F238E27FC236}">
                <a16:creationId xmlns:a16="http://schemas.microsoft.com/office/drawing/2014/main" id="{6A8D5E52-8761-5A21-70A3-FCE0D6F868DF}"/>
              </a:ext>
            </a:extLst>
          </p:cNvPr>
          <p:cNvPicPr>
            <a:picLocks noChangeAspect="1"/>
          </p:cNvPicPr>
          <p:nvPr/>
        </p:nvPicPr>
        <p:blipFill>
          <a:blip r:embed="rId5"/>
          <a:stretch>
            <a:fillRect/>
          </a:stretch>
        </p:blipFill>
        <p:spPr>
          <a:xfrm>
            <a:off x="9299485" y="5159604"/>
            <a:ext cx="2412737" cy="599737"/>
          </a:xfrm>
          <a:prstGeom prst="rect">
            <a:avLst/>
          </a:prstGeom>
        </p:spPr>
      </p:pic>
    </p:spTree>
    <p:extLst>
      <p:ext uri="{BB962C8B-B14F-4D97-AF65-F5344CB8AC3E}">
        <p14:creationId xmlns:p14="http://schemas.microsoft.com/office/powerpoint/2010/main" val="29872133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454607-E25E-4B4B-9A4F-196B01844195}"/>
              </a:ext>
            </a:extLst>
          </p:cNvPr>
          <p:cNvSpPr>
            <a:spLocks noGrp="1"/>
          </p:cNvSpPr>
          <p:nvPr>
            <p:ph type="title"/>
          </p:nvPr>
        </p:nvSpPr>
        <p:spPr/>
        <p:txBody>
          <a:bodyPr/>
          <a:lstStyle/>
          <a:p>
            <a:r>
              <a:rPr lang="de-DE" dirty="0"/>
              <a:t>Übertritt an die Realschule </a:t>
            </a:r>
          </a:p>
        </p:txBody>
      </p:sp>
      <p:sp>
        <p:nvSpPr>
          <p:cNvPr id="4" name="Inhaltsplatzhalter 3">
            <a:extLst>
              <a:ext uri="{FF2B5EF4-FFF2-40B4-BE49-F238E27FC236}">
                <a16:creationId xmlns:a16="http://schemas.microsoft.com/office/drawing/2014/main" id="{1855F406-95A7-4E48-BFCB-1CCACB3BE57D}"/>
              </a:ext>
            </a:extLst>
          </p:cNvPr>
          <p:cNvSpPr>
            <a:spLocks noGrp="1"/>
          </p:cNvSpPr>
          <p:nvPr>
            <p:ph sz="half" idx="2"/>
          </p:nvPr>
        </p:nvSpPr>
        <p:spPr>
          <a:xfrm>
            <a:off x="6681533" y="1919387"/>
            <a:ext cx="4695820" cy="4075211"/>
          </a:xfrm>
        </p:spPr>
        <p:txBody>
          <a:bodyPr>
            <a:normAutofit fontScale="92500" lnSpcReduction="20000"/>
          </a:bodyPr>
          <a:lstStyle/>
          <a:p>
            <a:pPr marL="0" indent="0">
              <a:buNone/>
            </a:pPr>
            <a:r>
              <a:rPr lang="de-DE" sz="1100" b="1" dirty="0">
                <a:latin typeface="Calibri" panose="020F0502020204030204" pitchFamily="34" charset="0"/>
                <a:cs typeface="Calibri" panose="020F0502020204030204" pitchFamily="34" charset="0"/>
              </a:rPr>
              <a:t>§ Altersparagraph </a:t>
            </a:r>
          </a:p>
          <a:p>
            <a:pPr marL="0" indent="0">
              <a:buNone/>
            </a:pPr>
            <a:r>
              <a:rPr lang="de-DE" sz="1100" dirty="0">
                <a:latin typeface="Calibri" panose="020F0502020204030204" pitchFamily="34" charset="0"/>
                <a:cs typeface="Calibri" panose="020F0502020204030204" pitchFamily="34" charset="0"/>
              </a:rPr>
              <a:t>Schülerinnen und Schüler dürfen am 31.12.23 noch nicht 12 Jahre alt sein </a:t>
            </a:r>
          </a:p>
          <a:p>
            <a:pPr marL="0" indent="0">
              <a:buNone/>
            </a:pPr>
            <a:r>
              <a:rPr lang="de-DE" sz="1100" b="1" dirty="0">
                <a:latin typeface="Calibri" panose="020F0502020204030204" pitchFamily="34" charset="0"/>
                <a:cs typeface="Calibri" panose="020F0502020204030204" pitchFamily="34" charset="0"/>
              </a:rPr>
              <a:t>Merkmale der Realschule </a:t>
            </a:r>
          </a:p>
          <a:p>
            <a:pPr>
              <a:lnSpc>
                <a:spcPct val="110000"/>
              </a:lnSpc>
              <a:buFontTx/>
              <a:buChar char="-"/>
            </a:pPr>
            <a:r>
              <a:rPr lang="de-DE" sz="1100" dirty="0">
                <a:latin typeface="Calibri" panose="020F0502020204030204" pitchFamily="34" charset="0"/>
                <a:cs typeface="Calibri" panose="020F0502020204030204" pitchFamily="34" charset="0"/>
              </a:rPr>
              <a:t>Vermittlung fundierter Allgemeinbildung </a:t>
            </a:r>
          </a:p>
          <a:p>
            <a:pPr>
              <a:lnSpc>
                <a:spcPct val="110000"/>
              </a:lnSpc>
              <a:buFontTx/>
              <a:buChar char="-"/>
            </a:pPr>
            <a:r>
              <a:rPr lang="de-DE" sz="1100" dirty="0">
                <a:latin typeface="Calibri" panose="020F0502020204030204" pitchFamily="34" charset="0"/>
                <a:cs typeface="Calibri" panose="020F0502020204030204" pitchFamily="34" charset="0"/>
              </a:rPr>
              <a:t>Grundlagen für eine schulische und berufliche Weiterqualifizierung </a:t>
            </a:r>
          </a:p>
          <a:p>
            <a:pPr>
              <a:lnSpc>
                <a:spcPct val="110000"/>
              </a:lnSpc>
              <a:buFontTx/>
              <a:buChar char="-"/>
            </a:pPr>
            <a:r>
              <a:rPr lang="de-DE" sz="1100" dirty="0">
                <a:latin typeface="Calibri" panose="020F0502020204030204" pitchFamily="34" charset="0"/>
                <a:cs typeface="Calibri" panose="020F0502020204030204" pitchFamily="34" charset="0"/>
              </a:rPr>
              <a:t>Vermittlung theoretischer und praktischer Fähigkeiten </a:t>
            </a:r>
          </a:p>
          <a:p>
            <a:pPr>
              <a:lnSpc>
                <a:spcPct val="110000"/>
              </a:lnSpc>
              <a:buFontTx/>
              <a:buChar char="-"/>
            </a:pPr>
            <a:r>
              <a:rPr lang="de-DE" sz="1100" dirty="0">
                <a:latin typeface="Calibri" panose="020F0502020204030204" pitchFamily="34" charset="0"/>
                <a:cs typeface="Calibri" panose="020F0502020204030204" pitchFamily="34" charset="0"/>
              </a:rPr>
              <a:t>Wahl von Schwerpunkten (siehe folgende Folien) </a:t>
            </a:r>
          </a:p>
          <a:p>
            <a:pPr marL="0" indent="0">
              <a:buNone/>
            </a:pPr>
            <a:r>
              <a:rPr lang="de-DE" sz="1100" b="1" dirty="0">
                <a:latin typeface="Calibri" panose="020F0502020204030204" pitchFamily="34" charset="0"/>
                <a:cs typeface="Calibri" panose="020F0502020204030204" pitchFamily="34" charset="0"/>
              </a:rPr>
              <a:t>Für wen ist die Realschule geeignet?</a:t>
            </a:r>
          </a:p>
          <a:p>
            <a:pPr>
              <a:lnSpc>
                <a:spcPct val="110000"/>
              </a:lnSpc>
              <a:buFont typeface="Symbol" panose="05050102010706020507" pitchFamily="18" charset="2"/>
              <a:buChar char="-"/>
            </a:pPr>
            <a:r>
              <a:rPr lang="de-DE" sz="1100" dirty="0">
                <a:latin typeface="Calibri" panose="020F0502020204030204" pitchFamily="34" charset="0"/>
                <a:cs typeface="Calibri" panose="020F0502020204030204" pitchFamily="34" charset="0"/>
              </a:rPr>
              <a:t>Durchschnittliche Lernmotivation </a:t>
            </a:r>
          </a:p>
          <a:p>
            <a:pPr>
              <a:lnSpc>
                <a:spcPct val="110000"/>
              </a:lnSpc>
              <a:buFont typeface="Symbol" panose="05050102010706020507" pitchFamily="18" charset="2"/>
              <a:buChar char="-"/>
            </a:pPr>
            <a:r>
              <a:rPr lang="de-DE" sz="1100" dirty="0">
                <a:latin typeface="Calibri" panose="020F0502020204030204" pitchFamily="34" charset="0"/>
                <a:cs typeface="Calibri" panose="020F0502020204030204" pitchFamily="34" charset="0"/>
              </a:rPr>
              <a:t>Hausaufgaben und Lernen erfolgen angemessen </a:t>
            </a:r>
          </a:p>
          <a:p>
            <a:pPr>
              <a:lnSpc>
                <a:spcPct val="110000"/>
              </a:lnSpc>
              <a:buFont typeface="Symbol" panose="05050102010706020507" pitchFamily="18" charset="2"/>
              <a:buChar char="-"/>
            </a:pPr>
            <a:r>
              <a:rPr lang="de-DE" sz="1100" dirty="0">
                <a:latin typeface="Calibri" panose="020F0502020204030204" pitchFamily="34" charset="0"/>
                <a:cs typeface="Calibri" panose="020F0502020204030204" pitchFamily="34" charset="0"/>
              </a:rPr>
              <a:t>Gespräch mit der Klassenlehrkraft suchen und beachten </a:t>
            </a:r>
          </a:p>
          <a:p>
            <a:pPr marL="0" indent="0">
              <a:lnSpc>
                <a:spcPct val="110000"/>
              </a:lnSpc>
              <a:buNone/>
            </a:pPr>
            <a:r>
              <a:rPr lang="de-DE" sz="1100" b="1" dirty="0">
                <a:latin typeface="Calibri" panose="020F0502020204030204" pitchFamily="34" charset="0"/>
                <a:cs typeface="Calibri" panose="020F0502020204030204" pitchFamily="34" charset="0"/>
              </a:rPr>
              <a:t>Welche Schulabschlüsse sind an der Realschule möglich? </a:t>
            </a:r>
          </a:p>
          <a:p>
            <a:pPr>
              <a:lnSpc>
                <a:spcPct val="110000"/>
              </a:lnSpc>
              <a:buFont typeface="Symbol" panose="05050102010706020507" pitchFamily="18" charset="2"/>
              <a:buChar char="-"/>
            </a:pPr>
            <a:r>
              <a:rPr lang="de-DE" sz="1100" dirty="0">
                <a:latin typeface="Calibri" panose="020F0502020204030204" pitchFamily="34" charset="0"/>
                <a:cs typeface="Calibri" panose="020F0502020204030204" pitchFamily="34" charset="0"/>
              </a:rPr>
              <a:t>Erfolgreicher Abschluss der Mittelschule (Bestehen der 9. Jahrgangsstufe)</a:t>
            </a:r>
          </a:p>
          <a:p>
            <a:pPr>
              <a:lnSpc>
                <a:spcPct val="110000"/>
              </a:lnSpc>
              <a:buFont typeface="Symbol" panose="05050102010706020507" pitchFamily="18" charset="2"/>
              <a:buChar char="-"/>
            </a:pPr>
            <a:r>
              <a:rPr lang="de-DE" sz="1100" dirty="0">
                <a:latin typeface="Calibri" panose="020F0502020204030204" pitchFamily="34" charset="0"/>
                <a:cs typeface="Calibri" panose="020F0502020204030204" pitchFamily="34" charset="0"/>
              </a:rPr>
              <a:t>Qualifizierender Abschluss der Mittelschule (externe Teilnahme an QA-Prüfung) </a:t>
            </a:r>
          </a:p>
          <a:p>
            <a:pPr>
              <a:lnSpc>
                <a:spcPct val="110000"/>
              </a:lnSpc>
              <a:buFont typeface="Symbol" panose="05050102010706020507" pitchFamily="18" charset="2"/>
              <a:buChar char="-"/>
            </a:pPr>
            <a:r>
              <a:rPr lang="de-DE" sz="1100" dirty="0">
                <a:latin typeface="Calibri" panose="020F0502020204030204" pitchFamily="34" charset="0"/>
                <a:cs typeface="Calibri" panose="020F0502020204030204" pitchFamily="34" charset="0"/>
              </a:rPr>
              <a:t>Mittlerer Schulabschluss  </a:t>
            </a:r>
          </a:p>
          <a:p>
            <a:pPr>
              <a:lnSpc>
                <a:spcPct val="110000"/>
              </a:lnSpc>
              <a:buFont typeface="Symbol" panose="05050102010706020507" pitchFamily="18" charset="2"/>
              <a:buChar char="-"/>
            </a:pPr>
            <a:endParaRPr lang="de-DE" sz="1100" dirty="0"/>
          </a:p>
        </p:txBody>
      </p:sp>
      <p:sp>
        <p:nvSpPr>
          <p:cNvPr id="5" name="Rechteck 4">
            <a:extLst>
              <a:ext uri="{FF2B5EF4-FFF2-40B4-BE49-F238E27FC236}">
                <a16:creationId xmlns:a16="http://schemas.microsoft.com/office/drawing/2014/main" id="{A1C80589-366F-44AB-A37C-7CACD2156066}"/>
              </a:ext>
            </a:extLst>
          </p:cNvPr>
          <p:cNvSpPr/>
          <p:nvPr/>
        </p:nvSpPr>
        <p:spPr>
          <a:xfrm>
            <a:off x="1456919" y="5623445"/>
            <a:ext cx="4625975" cy="280035"/>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de-DE" sz="1100" b="1">
                <a:effectLst/>
                <a:ea typeface="Calibri" panose="020F0502020204030204" pitchFamily="34" charset="0"/>
                <a:cs typeface="Times New Roman" panose="02020603050405020304" pitchFamily="18" charset="0"/>
              </a:rPr>
              <a:t>Grundschule 4. Klasse </a:t>
            </a:r>
            <a:endParaRPr lang="de-DE" sz="1100">
              <a:effectLst/>
              <a:ea typeface="Calibri" panose="020F0502020204030204" pitchFamily="34" charset="0"/>
              <a:cs typeface="Times New Roman" panose="02020603050405020304" pitchFamily="18" charset="0"/>
            </a:endParaRPr>
          </a:p>
        </p:txBody>
      </p:sp>
      <p:sp>
        <p:nvSpPr>
          <p:cNvPr id="6" name="Rechteck 5">
            <a:extLst>
              <a:ext uri="{FF2B5EF4-FFF2-40B4-BE49-F238E27FC236}">
                <a16:creationId xmlns:a16="http://schemas.microsoft.com/office/drawing/2014/main" id="{C63244DF-8EF0-4846-8EF7-DAB726F1EC3C}"/>
              </a:ext>
            </a:extLst>
          </p:cNvPr>
          <p:cNvSpPr/>
          <p:nvPr/>
        </p:nvSpPr>
        <p:spPr>
          <a:xfrm>
            <a:off x="1447331" y="2017343"/>
            <a:ext cx="4589780" cy="316865"/>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de-DE" sz="1100" b="1">
                <a:effectLst/>
                <a:ea typeface="Calibri" panose="020F0502020204030204" pitchFamily="34" charset="0"/>
                <a:cs typeface="Times New Roman" panose="02020603050405020304" pitchFamily="18" charset="0"/>
              </a:rPr>
              <a:t>Realschule – 5. Jahrgangsstufe </a:t>
            </a:r>
            <a:endParaRPr lang="de-DE" sz="1100">
              <a:effectLst/>
              <a:ea typeface="Calibri" panose="020F0502020204030204" pitchFamily="34" charset="0"/>
              <a:cs typeface="Times New Roman" panose="02020603050405020304" pitchFamily="18" charset="0"/>
            </a:endParaRPr>
          </a:p>
        </p:txBody>
      </p:sp>
      <p:sp>
        <p:nvSpPr>
          <p:cNvPr id="7" name="Pfeil: nach oben 6">
            <a:extLst>
              <a:ext uri="{FF2B5EF4-FFF2-40B4-BE49-F238E27FC236}">
                <a16:creationId xmlns:a16="http://schemas.microsoft.com/office/drawing/2014/main" id="{A7DE4A6A-397F-46AA-9052-F1BF47883C11}"/>
              </a:ext>
            </a:extLst>
          </p:cNvPr>
          <p:cNvSpPr/>
          <p:nvPr/>
        </p:nvSpPr>
        <p:spPr>
          <a:xfrm>
            <a:off x="1443377" y="2340673"/>
            <a:ext cx="215900" cy="3282772"/>
          </a:xfrm>
          <a:prstGeom prst="up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8" name="Textfeld 2">
            <a:extLst>
              <a:ext uri="{FF2B5EF4-FFF2-40B4-BE49-F238E27FC236}">
                <a16:creationId xmlns:a16="http://schemas.microsoft.com/office/drawing/2014/main" id="{F84AE634-AB3C-4D83-B3A2-9B06173A6EEA}"/>
              </a:ext>
            </a:extLst>
          </p:cNvPr>
          <p:cNvSpPr txBox="1">
            <a:spLocks noChangeArrowheads="1"/>
          </p:cNvSpPr>
          <p:nvPr/>
        </p:nvSpPr>
        <p:spPr bwMode="auto">
          <a:xfrm>
            <a:off x="866064" y="4351187"/>
            <a:ext cx="1402715" cy="642620"/>
          </a:xfrm>
          <a:prstGeom prst="rect">
            <a:avLst/>
          </a:prstGeom>
          <a:solidFill>
            <a:schemeClr val="bg1">
              <a:lumMod val="75000"/>
            </a:schemeClr>
          </a:solidFill>
          <a:ln w="9525">
            <a:solidFill>
              <a:srgbClr val="000000"/>
            </a:solidFill>
            <a:miter lim="800000"/>
            <a:headEnd/>
            <a:tailEnd/>
          </a:ln>
        </p:spPr>
        <p:txBody>
          <a:bodyPr rot="0" vert="horz" wrap="square" lIns="91440" tIns="45720" rIns="91440" bIns="45720" anchor="t" anchorCtr="0">
            <a:noAutofit/>
          </a:bodyPr>
          <a:lstStyle/>
          <a:p>
            <a:pPr>
              <a:lnSpc>
                <a:spcPct val="107000"/>
              </a:lnSpc>
              <a:spcAft>
                <a:spcPts val="800"/>
              </a:spcAft>
            </a:pPr>
            <a:r>
              <a:rPr lang="de-DE" sz="1100">
                <a:effectLst/>
                <a:latin typeface="Calibri" panose="020F0502020204030204" pitchFamily="34" charset="0"/>
                <a:ea typeface="Calibri" panose="020F0502020204030204" pitchFamily="34" charset="0"/>
                <a:cs typeface="Times New Roman" panose="02020603050405020304" pitchFamily="18" charset="0"/>
              </a:rPr>
              <a:t>Übertrittszeugnis: </a:t>
            </a:r>
            <a:br>
              <a:rPr lang="de-DE" sz="1100">
                <a:effectLst/>
                <a:latin typeface="Calibri" panose="020F0502020204030204" pitchFamily="34" charset="0"/>
                <a:ea typeface="Calibri" panose="020F0502020204030204" pitchFamily="34" charset="0"/>
                <a:cs typeface="Times New Roman" panose="02020603050405020304" pitchFamily="18" charset="0"/>
              </a:rPr>
            </a:br>
            <a:r>
              <a:rPr lang="de-DE" sz="1100">
                <a:effectLst/>
                <a:latin typeface="Calibri" panose="020F0502020204030204" pitchFamily="34" charset="0"/>
                <a:ea typeface="Calibri" panose="020F0502020204030204" pitchFamily="34" charset="0"/>
                <a:cs typeface="Times New Roman" panose="02020603050405020304" pitchFamily="18" charset="0"/>
              </a:rPr>
              <a:t>Notenschnitt bis </a:t>
            </a:r>
            <a:r>
              <a:rPr lang="de-DE" sz="1100" b="1">
                <a:effectLst/>
                <a:latin typeface="Calibri" panose="020F0502020204030204" pitchFamily="34" charset="0"/>
                <a:ea typeface="Calibri" panose="020F0502020204030204" pitchFamily="34" charset="0"/>
                <a:cs typeface="Times New Roman" panose="02020603050405020304" pitchFamily="18" charset="0"/>
              </a:rPr>
              <a:t>2,66</a:t>
            </a:r>
            <a:r>
              <a:rPr lang="de-DE" sz="1100">
                <a:effectLst/>
                <a:latin typeface="Calibri" panose="020F0502020204030204" pitchFamily="34" charset="0"/>
                <a:ea typeface="Calibri" panose="020F0502020204030204" pitchFamily="34" charset="0"/>
                <a:cs typeface="Times New Roman" panose="02020603050405020304" pitchFamily="18" charset="0"/>
              </a:rPr>
              <a:t> (D, M, HSU) </a:t>
            </a:r>
          </a:p>
        </p:txBody>
      </p:sp>
      <p:sp>
        <p:nvSpPr>
          <p:cNvPr id="10" name="Pfeil: nach oben 9">
            <a:extLst>
              <a:ext uri="{FF2B5EF4-FFF2-40B4-BE49-F238E27FC236}">
                <a16:creationId xmlns:a16="http://schemas.microsoft.com/office/drawing/2014/main" id="{D1173870-C3A7-434E-90C7-77644FD709C8}"/>
              </a:ext>
            </a:extLst>
          </p:cNvPr>
          <p:cNvSpPr/>
          <p:nvPr/>
        </p:nvSpPr>
        <p:spPr>
          <a:xfrm>
            <a:off x="4347652" y="4155867"/>
            <a:ext cx="224790" cy="1467578"/>
          </a:xfrm>
          <a:prstGeom prst="up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11" name="Textfeld 2">
            <a:extLst>
              <a:ext uri="{FF2B5EF4-FFF2-40B4-BE49-F238E27FC236}">
                <a16:creationId xmlns:a16="http://schemas.microsoft.com/office/drawing/2014/main" id="{4BEDE443-F887-4835-8543-9A5C7C6827E0}"/>
              </a:ext>
            </a:extLst>
          </p:cNvPr>
          <p:cNvSpPr txBox="1">
            <a:spLocks noChangeArrowheads="1"/>
          </p:cNvSpPr>
          <p:nvPr/>
        </p:nvSpPr>
        <p:spPr bwMode="auto">
          <a:xfrm>
            <a:off x="3779231" y="4630087"/>
            <a:ext cx="1402715" cy="642620"/>
          </a:xfrm>
          <a:prstGeom prst="rect">
            <a:avLst/>
          </a:prstGeom>
          <a:solidFill>
            <a:schemeClr val="bg1">
              <a:lumMod val="75000"/>
            </a:schemeClr>
          </a:solidFill>
          <a:ln w="9525">
            <a:solidFill>
              <a:srgbClr val="000000"/>
            </a:solidFill>
            <a:miter lim="800000"/>
            <a:headEnd/>
            <a:tailEnd/>
          </a:ln>
        </p:spPr>
        <p:txBody>
          <a:bodyPr rot="0" vert="horz" wrap="square" lIns="91440" tIns="45720" rIns="91440" bIns="45720" anchor="t" anchorCtr="0">
            <a:noAutofit/>
          </a:bodyPr>
          <a:lstStyle/>
          <a:p>
            <a:pPr>
              <a:lnSpc>
                <a:spcPct val="107000"/>
              </a:lnSpc>
              <a:spcAft>
                <a:spcPts val="800"/>
              </a:spcAft>
            </a:pPr>
            <a:r>
              <a:rPr lang="de-DE" sz="1100">
                <a:effectLst/>
                <a:latin typeface="Calibri" panose="020F0502020204030204" pitchFamily="34" charset="0"/>
                <a:ea typeface="Calibri" panose="020F0502020204030204" pitchFamily="34" charset="0"/>
                <a:cs typeface="Times New Roman" panose="02020603050405020304" pitchFamily="18" charset="0"/>
              </a:rPr>
              <a:t>Übertrittszeugnis: </a:t>
            </a:r>
            <a:br>
              <a:rPr lang="de-DE" sz="1100">
                <a:effectLst/>
                <a:latin typeface="Calibri" panose="020F0502020204030204" pitchFamily="34" charset="0"/>
                <a:ea typeface="Calibri" panose="020F0502020204030204" pitchFamily="34" charset="0"/>
                <a:cs typeface="Times New Roman" panose="02020603050405020304" pitchFamily="18" charset="0"/>
              </a:rPr>
            </a:br>
            <a:r>
              <a:rPr lang="de-DE" sz="1100">
                <a:effectLst/>
                <a:latin typeface="Calibri" panose="020F0502020204030204" pitchFamily="34" charset="0"/>
                <a:ea typeface="Calibri" panose="020F0502020204030204" pitchFamily="34" charset="0"/>
                <a:cs typeface="Times New Roman" panose="02020603050405020304" pitchFamily="18" charset="0"/>
              </a:rPr>
              <a:t>Notenschnitt ab </a:t>
            </a:r>
            <a:r>
              <a:rPr lang="de-DE" sz="1100" b="1">
                <a:effectLst/>
                <a:latin typeface="Calibri" panose="020F0502020204030204" pitchFamily="34" charset="0"/>
                <a:ea typeface="Calibri" panose="020F0502020204030204" pitchFamily="34" charset="0"/>
                <a:cs typeface="Times New Roman" panose="02020603050405020304" pitchFamily="18" charset="0"/>
              </a:rPr>
              <a:t>3,00</a:t>
            </a:r>
            <a:r>
              <a:rPr lang="de-DE" sz="1100">
                <a:effectLst/>
                <a:latin typeface="Calibri" panose="020F0502020204030204" pitchFamily="34" charset="0"/>
                <a:ea typeface="Calibri" panose="020F0502020204030204" pitchFamily="34" charset="0"/>
                <a:cs typeface="Times New Roman" panose="02020603050405020304" pitchFamily="18" charset="0"/>
              </a:rPr>
              <a:t> (D, M, HSU) </a:t>
            </a:r>
          </a:p>
        </p:txBody>
      </p:sp>
      <p:sp>
        <p:nvSpPr>
          <p:cNvPr id="12" name="Textfeld 2">
            <a:extLst>
              <a:ext uri="{FF2B5EF4-FFF2-40B4-BE49-F238E27FC236}">
                <a16:creationId xmlns:a16="http://schemas.microsoft.com/office/drawing/2014/main" id="{C577773D-EC55-45DC-9EE6-5FF8495DD624}"/>
              </a:ext>
            </a:extLst>
          </p:cNvPr>
          <p:cNvSpPr txBox="1">
            <a:spLocks noChangeArrowheads="1"/>
          </p:cNvSpPr>
          <p:nvPr/>
        </p:nvSpPr>
        <p:spPr bwMode="auto">
          <a:xfrm>
            <a:off x="2861784" y="3816976"/>
            <a:ext cx="3430905" cy="280035"/>
          </a:xfrm>
          <a:prstGeom prst="rect">
            <a:avLst/>
          </a:prstGeom>
          <a:solidFill>
            <a:schemeClr val="bg1">
              <a:lumMod val="75000"/>
            </a:schemeClr>
          </a:solidFill>
          <a:ln w="9525">
            <a:solidFill>
              <a:srgbClr val="000000"/>
            </a:solidFill>
            <a:miter lim="800000"/>
            <a:headEnd/>
            <a:tailEnd/>
          </a:ln>
        </p:spPr>
        <p:txBody>
          <a:bodyPr rot="0" vert="horz" wrap="square" lIns="91440" tIns="45720" rIns="91440" bIns="45720" anchor="t" anchorCtr="0">
            <a:noAutofit/>
          </a:bodyPr>
          <a:lstStyle/>
          <a:p>
            <a:pPr>
              <a:lnSpc>
                <a:spcPct val="107000"/>
              </a:lnSpc>
              <a:spcAft>
                <a:spcPts val="800"/>
              </a:spcAft>
            </a:pPr>
            <a:r>
              <a:rPr lang="de-DE" sz="1100" dirty="0">
                <a:effectLst/>
                <a:latin typeface="Calibri" panose="020F0502020204030204" pitchFamily="34" charset="0"/>
                <a:ea typeface="Calibri" panose="020F0502020204030204" pitchFamily="34" charset="0"/>
                <a:cs typeface="Times New Roman" panose="02020603050405020304" pitchFamily="18" charset="0"/>
              </a:rPr>
              <a:t>Probeunterricht an der Realschule in Deutsch und Mathe  </a:t>
            </a:r>
          </a:p>
        </p:txBody>
      </p:sp>
      <p:sp>
        <p:nvSpPr>
          <p:cNvPr id="13" name="Textfeld 2">
            <a:extLst>
              <a:ext uri="{FF2B5EF4-FFF2-40B4-BE49-F238E27FC236}">
                <a16:creationId xmlns:a16="http://schemas.microsoft.com/office/drawing/2014/main" id="{F0A74152-8C70-4A8D-8857-C71EF3A739BD}"/>
              </a:ext>
            </a:extLst>
          </p:cNvPr>
          <p:cNvSpPr txBox="1">
            <a:spLocks noChangeArrowheads="1"/>
          </p:cNvSpPr>
          <p:nvPr/>
        </p:nvSpPr>
        <p:spPr bwMode="auto">
          <a:xfrm>
            <a:off x="2182806" y="2728237"/>
            <a:ext cx="1384935" cy="642620"/>
          </a:xfrm>
          <a:prstGeom prst="rect">
            <a:avLst/>
          </a:prstGeom>
          <a:solidFill>
            <a:schemeClr val="bg1">
              <a:lumMod val="75000"/>
            </a:schemeClr>
          </a:solidFill>
          <a:ln w="9525">
            <a:solidFill>
              <a:srgbClr val="000000"/>
            </a:solidFill>
            <a:miter lim="800000"/>
            <a:headEnd/>
            <a:tailEnd/>
          </a:ln>
        </p:spPr>
        <p:txBody>
          <a:bodyPr rot="0" vert="horz" wrap="square" lIns="91440" tIns="45720" rIns="91440" bIns="45720" anchor="t" anchorCtr="0">
            <a:noAutofit/>
          </a:bodyPr>
          <a:lstStyle/>
          <a:p>
            <a:pPr>
              <a:lnSpc>
                <a:spcPct val="107000"/>
              </a:lnSpc>
              <a:spcAft>
                <a:spcPts val="800"/>
              </a:spcAft>
            </a:pPr>
            <a:r>
              <a:rPr lang="de-DE" sz="1100">
                <a:effectLst/>
                <a:latin typeface="Calibri" panose="020F0502020204030204" pitchFamily="34" charset="0"/>
                <a:ea typeface="Calibri" panose="020F0502020204030204" pitchFamily="34" charset="0"/>
                <a:cs typeface="Times New Roman" panose="02020603050405020304" pitchFamily="18" charset="0"/>
              </a:rPr>
              <a:t>Noten: 3 und 4 </a:t>
            </a:r>
            <a:br>
              <a:rPr lang="de-DE" sz="1100">
                <a:effectLst/>
                <a:latin typeface="Calibri" panose="020F0502020204030204" pitchFamily="34" charset="0"/>
                <a:ea typeface="Calibri" panose="020F0502020204030204" pitchFamily="34" charset="0"/>
                <a:cs typeface="Times New Roman" panose="02020603050405020304" pitchFamily="18" charset="0"/>
              </a:rPr>
            </a:br>
            <a:r>
              <a:rPr lang="de-DE" sz="1100">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r>
              <a:rPr lang="de-DE" sz="1100">
                <a:effectLst/>
                <a:latin typeface="Calibri" panose="020F0502020204030204" pitchFamily="34" charset="0"/>
                <a:ea typeface="Calibri" panose="020F0502020204030204" pitchFamily="34" charset="0"/>
                <a:cs typeface="Times New Roman" panose="02020603050405020304" pitchFamily="18" charset="0"/>
              </a:rPr>
              <a:t> Probeunterricht bestanden   </a:t>
            </a:r>
          </a:p>
        </p:txBody>
      </p:sp>
      <p:sp>
        <p:nvSpPr>
          <p:cNvPr id="14" name="Textfeld 2">
            <a:extLst>
              <a:ext uri="{FF2B5EF4-FFF2-40B4-BE49-F238E27FC236}">
                <a16:creationId xmlns:a16="http://schemas.microsoft.com/office/drawing/2014/main" id="{AC114949-E28C-49A8-9E5C-D618F969E73B}"/>
              </a:ext>
            </a:extLst>
          </p:cNvPr>
          <p:cNvSpPr txBox="1">
            <a:spLocks noChangeArrowheads="1"/>
          </p:cNvSpPr>
          <p:nvPr/>
        </p:nvSpPr>
        <p:spPr bwMode="auto">
          <a:xfrm>
            <a:off x="3804727" y="2736492"/>
            <a:ext cx="1085850" cy="642620"/>
          </a:xfrm>
          <a:prstGeom prst="rect">
            <a:avLst/>
          </a:prstGeom>
          <a:solidFill>
            <a:schemeClr val="bg1">
              <a:lumMod val="75000"/>
            </a:schemeClr>
          </a:solidFill>
          <a:ln w="9525">
            <a:solidFill>
              <a:srgbClr val="000000"/>
            </a:solidFill>
            <a:miter lim="800000"/>
            <a:headEnd/>
            <a:tailEnd/>
          </a:ln>
        </p:spPr>
        <p:txBody>
          <a:bodyPr rot="0" vert="horz" wrap="square" lIns="91440" tIns="45720" rIns="91440" bIns="45720" anchor="t" anchorCtr="0">
            <a:noAutofit/>
          </a:bodyPr>
          <a:lstStyle/>
          <a:p>
            <a:pPr>
              <a:lnSpc>
                <a:spcPct val="107000"/>
              </a:lnSpc>
              <a:spcAft>
                <a:spcPts val="800"/>
              </a:spcAft>
            </a:pPr>
            <a:r>
              <a:rPr lang="de-DE" sz="1100">
                <a:effectLst/>
                <a:latin typeface="Calibri" panose="020F0502020204030204" pitchFamily="34" charset="0"/>
                <a:ea typeface="Calibri" panose="020F0502020204030204" pitchFamily="34" charset="0"/>
                <a:cs typeface="Times New Roman" panose="02020603050405020304" pitchFamily="18" charset="0"/>
              </a:rPr>
              <a:t>Noten 4 und 4: </a:t>
            </a:r>
            <a:br>
              <a:rPr lang="de-DE" sz="1100">
                <a:effectLst/>
                <a:latin typeface="Calibri" panose="020F0502020204030204" pitchFamily="34" charset="0"/>
                <a:ea typeface="Calibri" panose="020F0502020204030204" pitchFamily="34" charset="0"/>
                <a:cs typeface="Times New Roman" panose="02020603050405020304" pitchFamily="18" charset="0"/>
              </a:rPr>
            </a:br>
            <a:r>
              <a:rPr lang="de-DE" sz="1100">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r>
              <a:rPr lang="de-DE" sz="1100">
                <a:effectLst/>
                <a:latin typeface="Calibri" panose="020F0502020204030204" pitchFamily="34" charset="0"/>
                <a:ea typeface="Calibri" panose="020F0502020204030204" pitchFamily="34" charset="0"/>
                <a:cs typeface="Times New Roman" panose="02020603050405020304" pitchFamily="18" charset="0"/>
              </a:rPr>
              <a:t> Elternwille entscheidet </a:t>
            </a:r>
          </a:p>
        </p:txBody>
      </p:sp>
      <p:sp>
        <p:nvSpPr>
          <p:cNvPr id="15" name="Textfeld 2">
            <a:extLst>
              <a:ext uri="{FF2B5EF4-FFF2-40B4-BE49-F238E27FC236}">
                <a16:creationId xmlns:a16="http://schemas.microsoft.com/office/drawing/2014/main" id="{D7FCE1AE-93A2-4B38-9499-5DBD840A3640}"/>
              </a:ext>
            </a:extLst>
          </p:cNvPr>
          <p:cNvSpPr txBox="1">
            <a:spLocks noChangeArrowheads="1"/>
          </p:cNvSpPr>
          <p:nvPr/>
        </p:nvSpPr>
        <p:spPr bwMode="auto">
          <a:xfrm>
            <a:off x="5127563" y="2736492"/>
            <a:ext cx="1312545" cy="642620"/>
          </a:xfrm>
          <a:prstGeom prst="rect">
            <a:avLst/>
          </a:prstGeom>
          <a:solidFill>
            <a:schemeClr val="bg1">
              <a:lumMod val="75000"/>
            </a:schemeClr>
          </a:solidFill>
          <a:ln w="9525">
            <a:solidFill>
              <a:srgbClr val="000000"/>
            </a:solidFill>
            <a:miter lim="800000"/>
            <a:headEnd/>
            <a:tailEnd/>
          </a:ln>
        </p:spPr>
        <p:txBody>
          <a:bodyPr rot="0" vert="horz" wrap="square" lIns="91440" tIns="45720" rIns="91440" bIns="45720" anchor="t" anchorCtr="0">
            <a:noAutofit/>
          </a:bodyPr>
          <a:lstStyle/>
          <a:p>
            <a:pPr>
              <a:lnSpc>
                <a:spcPct val="107000"/>
              </a:lnSpc>
              <a:spcAft>
                <a:spcPts val="800"/>
              </a:spcAft>
            </a:pPr>
            <a:r>
              <a:rPr lang="de-DE" sz="1100" dirty="0">
                <a:effectLst/>
                <a:latin typeface="Calibri" panose="020F0502020204030204" pitchFamily="34" charset="0"/>
                <a:ea typeface="Calibri" panose="020F0502020204030204" pitchFamily="34" charset="0"/>
                <a:cs typeface="Times New Roman" panose="02020603050405020304" pitchFamily="18" charset="0"/>
              </a:rPr>
              <a:t>Noten 4 und 5 </a:t>
            </a:r>
            <a:br>
              <a:rPr lang="de-DE" sz="1100" dirty="0">
                <a:effectLst/>
                <a:latin typeface="Calibri" panose="020F0502020204030204" pitchFamily="34" charset="0"/>
                <a:ea typeface="Calibri" panose="020F0502020204030204" pitchFamily="34" charset="0"/>
                <a:cs typeface="Times New Roman" panose="02020603050405020304" pitchFamily="18" charset="0"/>
              </a:rPr>
            </a:br>
            <a:r>
              <a:rPr lang="de-DE" sz="1100" dirty="0">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r>
              <a:rPr lang="de-DE" sz="1100" dirty="0">
                <a:effectLst/>
                <a:latin typeface="Calibri" panose="020F0502020204030204" pitchFamily="34" charset="0"/>
                <a:ea typeface="Calibri" panose="020F0502020204030204" pitchFamily="34" charset="0"/>
                <a:cs typeface="Times New Roman" panose="02020603050405020304" pitchFamily="18" charset="0"/>
              </a:rPr>
              <a:t> Probeunterricht nicht bestanden   </a:t>
            </a:r>
          </a:p>
        </p:txBody>
      </p:sp>
      <p:sp>
        <p:nvSpPr>
          <p:cNvPr id="16" name="Pfeil: nach oben 15">
            <a:extLst>
              <a:ext uri="{FF2B5EF4-FFF2-40B4-BE49-F238E27FC236}">
                <a16:creationId xmlns:a16="http://schemas.microsoft.com/office/drawing/2014/main" id="{32A8FA4F-8422-4947-8386-BA21316A4F26}"/>
              </a:ext>
            </a:extLst>
          </p:cNvPr>
          <p:cNvSpPr/>
          <p:nvPr/>
        </p:nvSpPr>
        <p:spPr>
          <a:xfrm>
            <a:off x="2954628" y="3395890"/>
            <a:ext cx="115744" cy="416861"/>
          </a:xfrm>
          <a:prstGeom prst="up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18" name="Pfeil: nach oben 17">
            <a:extLst>
              <a:ext uri="{FF2B5EF4-FFF2-40B4-BE49-F238E27FC236}">
                <a16:creationId xmlns:a16="http://schemas.microsoft.com/office/drawing/2014/main" id="{C8EA7F19-E927-4C4D-B273-55CECF5D2822}"/>
              </a:ext>
            </a:extLst>
          </p:cNvPr>
          <p:cNvSpPr/>
          <p:nvPr/>
        </p:nvSpPr>
        <p:spPr>
          <a:xfrm>
            <a:off x="4344303" y="3396224"/>
            <a:ext cx="115744" cy="416861"/>
          </a:xfrm>
          <a:prstGeom prst="up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19" name="Pfeil: nach oben 18">
            <a:extLst>
              <a:ext uri="{FF2B5EF4-FFF2-40B4-BE49-F238E27FC236}">
                <a16:creationId xmlns:a16="http://schemas.microsoft.com/office/drawing/2014/main" id="{1E8FF18D-392D-4F60-BF12-C9B82BDAD971}"/>
              </a:ext>
            </a:extLst>
          </p:cNvPr>
          <p:cNvSpPr/>
          <p:nvPr/>
        </p:nvSpPr>
        <p:spPr>
          <a:xfrm>
            <a:off x="5783835" y="3396635"/>
            <a:ext cx="115744" cy="416861"/>
          </a:xfrm>
          <a:prstGeom prst="up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20" name="Pfeil: nach oben 19">
            <a:extLst>
              <a:ext uri="{FF2B5EF4-FFF2-40B4-BE49-F238E27FC236}">
                <a16:creationId xmlns:a16="http://schemas.microsoft.com/office/drawing/2014/main" id="{716A0E83-FA1D-48A0-8DEA-175398957EFA}"/>
              </a:ext>
            </a:extLst>
          </p:cNvPr>
          <p:cNvSpPr/>
          <p:nvPr/>
        </p:nvSpPr>
        <p:spPr>
          <a:xfrm>
            <a:off x="2790991" y="2340674"/>
            <a:ext cx="154494" cy="376840"/>
          </a:xfrm>
          <a:prstGeom prst="up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21" name="Pfeil: nach oben 20">
            <a:extLst>
              <a:ext uri="{FF2B5EF4-FFF2-40B4-BE49-F238E27FC236}">
                <a16:creationId xmlns:a16="http://schemas.microsoft.com/office/drawing/2014/main" id="{2325921C-39F6-45A9-BB7E-A4178E2CA2D2}"/>
              </a:ext>
            </a:extLst>
          </p:cNvPr>
          <p:cNvSpPr/>
          <p:nvPr/>
        </p:nvSpPr>
        <p:spPr>
          <a:xfrm>
            <a:off x="4281141" y="2357540"/>
            <a:ext cx="154494" cy="376840"/>
          </a:xfrm>
          <a:prstGeom prst="up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Tree>
    <p:extLst>
      <p:ext uri="{BB962C8B-B14F-4D97-AF65-F5344CB8AC3E}">
        <p14:creationId xmlns:p14="http://schemas.microsoft.com/office/powerpoint/2010/main" val="31767892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67EDBD0-DEBE-4538-912A-411448838E99}"/>
              </a:ext>
            </a:extLst>
          </p:cNvPr>
          <p:cNvSpPr>
            <a:spLocks noGrp="1"/>
          </p:cNvSpPr>
          <p:nvPr>
            <p:ph type="title"/>
          </p:nvPr>
        </p:nvSpPr>
        <p:spPr/>
        <p:txBody>
          <a:bodyPr/>
          <a:lstStyle/>
          <a:p>
            <a:r>
              <a:rPr lang="de-DE" dirty="0"/>
              <a:t>Realschulen in Kempten </a:t>
            </a:r>
          </a:p>
        </p:txBody>
      </p:sp>
      <p:pic>
        <p:nvPicPr>
          <p:cNvPr id="5124" name="Picture 4" descr="LogoStaedtische">
            <a:hlinkClick r:id="rId2"/>
            <a:extLst>
              <a:ext uri="{FF2B5EF4-FFF2-40B4-BE49-F238E27FC236}">
                <a16:creationId xmlns:a16="http://schemas.microsoft.com/office/drawing/2014/main" id="{9A3BF6F7-1B22-41CF-B1AA-ACA6DE1F38A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61645" y="2048389"/>
            <a:ext cx="2780525" cy="3328310"/>
          </a:xfrm>
          <a:prstGeom prst="rect">
            <a:avLst/>
          </a:prstGeom>
          <a:noFill/>
          <a:extLst>
            <a:ext uri="{909E8E84-426E-40DD-AFC4-6F175D3DCCD1}">
              <a14:hiddenFill xmlns:a14="http://schemas.microsoft.com/office/drawing/2010/main">
                <a:solidFill>
                  <a:srgbClr val="FFFFFF"/>
                </a:solidFill>
              </a14:hiddenFill>
            </a:ext>
          </a:extLst>
        </p:spPr>
      </p:pic>
      <p:pic>
        <p:nvPicPr>
          <p:cNvPr id="5130" name="Picture 10">
            <a:hlinkClick r:id="rId4"/>
            <a:extLst>
              <a:ext uri="{FF2B5EF4-FFF2-40B4-BE49-F238E27FC236}">
                <a16:creationId xmlns:a16="http://schemas.microsoft.com/office/drawing/2014/main" id="{BF8CFD60-7D2B-4ACC-AF9D-EE26BB7916D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51579" y="3960774"/>
            <a:ext cx="5791275" cy="1043473"/>
          </a:xfrm>
          <a:prstGeom prst="rect">
            <a:avLst/>
          </a:prstGeom>
          <a:noFill/>
          <a:extLst>
            <a:ext uri="{909E8E84-426E-40DD-AFC4-6F175D3DCCD1}">
              <a14:hiddenFill xmlns:a14="http://schemas.microsoft.com/office/drawing/2010/main">
                <a:solidFill>
                  <a:srgbClr val="FFFFFF"/>
                </a:solidFill>
              </a14:hiddenFill>
            </a:ext>
          </a:extLst>
        </p:spPr>
      </p:pic>
      <p:pic>
        <p:nvPicPr>
          <p:cNvPr id="5134" name="Picture 14" descr="Realschule an der Salzstraße">
            <a:hlinkClick r:id="rId6"/>
            <a:extLst>
              <a:ext uri="{FF2B5EF4-FFF2-40B4-BE49-F238E27FC236}">
                <a16:creationId xmlns:a16="http://schemas.microsoft.com/office/drawing/2014/main" id="{64147730-D684-4D21-A585-922965D37DFE}"/>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31880" r="30817"/>
          <a:stretch/>
        </p:blipFill>
        <p:spPr bwMode="auto">
          <a:xfrm>
            <a:off x="1451579" y="2048389"/>
            <a:ext cx="4548005" cy="1471613"/>
          </a:xfrm>
          <a:prstGeom prst="rect">
            <a:avLst/>
          </a:prstGeom>
          <a:noFill/>
          <a:extLst>
            <a:ext uri="{909E8E84-426E-40DD-AFC4-6F175D3DCCD1}">
              <a14:hiddenFill xmlns:a14="http://schemas.microsoft.com/office/drawing/2010/main">
                <a:solidFill>
                  <a:srgbClr val="FFFFFF"/>
                </a:solidFill>
              </a14:hiddenFill>
            </a:ext>
          </a:extLst>
        </p:spPr>
      </p:pic>
      <p:sp>
        <p:nvSpPr>
          <p:cNvPr id="11" name="Pfeil: nach rechts 10">
            <a:extLst>
              <a:ext uri="{FF2B5EF4-FFF2-40B4-BE49-F238E27FC236}">
                <a16:creationId xmlns:a16="http://schemas.microsoft.com/office/drawing/2014/main" id="{4262AE84-3297-425C-92CC-B470DB2E132B}"/>
              </a:ext>
            </a:extLst>
          </p:cNvPr>
          <p:cNvSpPr/>
          <p:nvPr/>
        </p:nvSpPr>
        <p:spPr>
          <a:xfrm>
            <a:off x="1920267" y="5389493"/>
            <a:ext cx="2643346" cy="6919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50" dirty="0"/>
              <a:t>Klicken Sie auf das jeweilige Schulsymbol, um zur Homepage zu gelangen</a:t>
            </a:r>
          </a:p>
        </p:txBody>
      </p:sp>
      <p:pic>
        <p:nvPicPr>
          <p:cNvPr id="12" name="Grafik 11" descr="Maus Silhouette">
            <a:extLst>
              <a:ext uri="{FF2B5EF4-FFF2-40B4-BE49-F238E27FC236}">
                <a16:creationId xmlns:a16="http://schemas.microsoft.com/office/drawing/2014/main" id="{379BA8A4-E062-44B0-AB24-FFC94683012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rot="3735755">
            <a:off x="994379" y="5278255"/>
            <a:ext cx="914400" cy="914400"/>
          </a:xfrm>
          <a:prstGeom prst="rect">
            <a:avLst/>
          </a:prstGeom>
        </p:spPr>
      </p:pic>
    </p:spTree>
    <p:extLst>
      <p:ext uri="{BB962C8B-B14F-4D97-AF65-F5344CB8AC3E}">
        <p14:creationId xmlns:p14="http://schemas.microsoft.com/office/powerpoint/2010/main" val="1831612079"/>
      </p:ext>
    </p:extLst>
  </p:cSld>
  <p:clrMapOvr>
    <a:masterClrMapping/>
  </p:clrMapOvr>
</p:sld>
</file>

<file path=ppt/theme/theme1.xml><?xml version="1.0" encoding="utf-8"?>
<a:theme xmlns:a="http://schemas.openxmlformats.org/drawingml/2006/main" name="Katalog">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0</TotalTime>
  <Words>2208</Words>
  <Application>Microsoft Office PowerPoint</Application>
  <PresentationFormat>Breitbild</PresentationFormat>
  <Paragraphs>245</Paragraphs>
  <Slides>21</Slides>
  <Notes>1</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21</vt:i4>
      </vt:variant>
    </vt:vector>
  </HeadingPairs>
  <TitlesOfParts>
    <vt:vector size="28" baseType="lpstr">
      <vt:lpstr>Arial</vt:lpstr>
      <vt:lpstr>Calibri</vt:lpstr>
      <vt:lpstr>Gill Sans MT</vt:lpstr>
      <vt:lpstr>Gill Sans MT (Überschriften)</vt:lpstr>
      <vt:lpstr>Symbol</vt:lpstr>
      <vt:lpstr>Wingdings</vt:lpstr>
      <vt:lpstr>Katalog</vt:lpstr>
      <vt:lpstr>Übertritt nach der  4. Jahrgangsstufe </vt:lpstr>
      <vt:lpstr>Der Übertritt an weiterführende Schulen </vt:lpstr>
      <vt:lpstr>Lernvoraussetzungen </vt:lpstr>
      <vt:lpstr>Übertrittszeugnis </vt:lpstr>
      <vt:lpstr>Übertrittsmöglichkeiten</vt:lpstr>
      <vt:lpstr>Übertritt an die Mittelschule </vt:lpstr>
      <vt:lpstr>Übertritt an die Mittelschule </vt:lpstr>
      <vt:lpstr>Übertritt an die Realschule </vt:lpstr>
      <vt:lpstr>Realschulen in Kempten </vt:lpstr>
      <vt:lpstr>Realschulen in Kempten   – Schwerpunkte / Wahlpflichtfächergruppen </vt:lpstr>
      <vt:lpstr>Übertritt an das Gymnasium </vt:lpstr>
      <vt:lpstr>Gymnasien in Kempten </vt:lpstr>
      <vt:lpstr>Gymnasien in Kempten  - Ausbildungsrichtungen </vt:lpstr>
      <vt:lpstr>Gymnasien in Kempten  - Informationen für 4. Klässler Innen </vt:lpstr>
      <vt:lpstr>Der Probeunterricht </vt:lpstr>
      <vt:lpstr>Der Übertritt nach der 5. Jahrgangsstufe an der Mittelschule </vt:lpstr>
      <vt:lpstr>Die Wirtschaftsschule </vt:lpstr>
      <vt:lpstr>PowerPoint-Präsentation</vt:lpstr>
      <vt:lpstr>Termine und Fahrplan – Zusammenfassung </vt:lpstr>
      <vt:lpstr>Übertritt und weitere Informationen </vt:lpstr>
      <vt:lpstr>Zusammenfassung der Links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Übertritt nach der  4. Jahrgangsstufe</dc:title>
  <dc:creator>Regine  Metz</dc:creator>
  <cp:lastModifiedBy>Regine Metz</cp:lastModifiedBy>
  <cp:revision>26</cp:revision>
  <dcterms:created xsi:type="dcterms:W3CDTF">2021-02-02T13:06:04Z</dcterms:created>
  <dcterms:modified xsi:type="dcterms:W3CDTF">2022-11-08T11:11:26Z</dcterms:modified>
</cp:coreProperties>
</file>