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notesMasterIdLst>
    <p:notesMasterId r:id="rId9"/>
  </p:notesMasterIdLst>
  <p:sldIdLst>
    <p:sldId id="256" r:id="rId2"/>
    <p:sldId id="289" r:id="rId3"/>
    <p:sldId id="322" r:id="rId4"/>
    <p:sldId id="323" r:id="rId5"/>
    <p:sldId id="320" r:id="rId6"/>
    <p:sldId id="321" r:id="rId7"/>
    <p:sldId id="29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646"/>
  </p:normalViewPr>
  <p:slideViewPr>
    <p:cSldViewPr snapToGrid="0" snapToObjects="1">
      <p:cViewPr varScale="1">
        <p:scale>
          <a:sx n="90" d="100"/>
          <a:sy n="90" d="100"/>
        </p:scale>
        <p:origin x="144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16719-03FD-DD49-B2BD-137A3C384B2A}" type="datetimeFigureOut">
              <a:rPr lang="de-DE" smtClean="0"/>
              <a:t>19.12.2023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A15FE-39D2-114C-999E-59AA5B1C94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0624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12/19/2023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12/19/2023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auf Platzhalter ziehen oder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12/19/2023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647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80000">
              <a:srgbClr val="00B0F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22997" y="2544417"/>
            <a:ext cx="7151005" cy="329981"/>
          </a:xfrm>
        </p:spPr>
        <p:txBody>
          <a:bodyPr/>
          <a:lstStyle/>
          <a:p>
            <a:pPr algn="ctr"/>
            <a:br>
              <a:rPr lang="de-DE" dirty="0"/>
            </a:b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Grundschrift" panose="00000500000000000000" pitchFamily="2" charset="0"/>
              </a:rPr>
              <a:t>  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 rot="10800000" flipV="1">
            <a:off x="609600" y="3164201"/>
            <a:ext cx="10609690" cy="2226506"/>
          </a:xfrm>
        </p:spPr>
        <p:txBody>
          <a:bodyPr>
            <a:noAutofit/>
          </a:bodyPr>
          <a:lstStyle/>
          <a:p>
            <a:pPr algn="ctr"/>
            <a:r>
              <a:rPr lang="de-DE" sz="7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Ihr Kind kommt in die erste Klasse</a:t>
            </a:r>
          </a:p>
        </p:txBody>
      </p:sp>
      <p:pic>
        <p:nvPicPr>
          <p:cNvPr id="4" name="Bild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5334" y="192388"/>
            <a:ext cx="5977466" cy="20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731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805070"/>
            <a:ext cx="8596668" cy="1023730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 Ihr Kind…</a:t>
            </a:r>
            <a:endParaRPr lang="de-DE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635981"/>
            <a:ext cx="8596668" cy="45738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1500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sz="3600" b="1" dirty="0">
                <a:latin typeface="Grundschrift" panose="00000500000000000000" pitchFamily="2" charset="0"/>
              </a:rPr>
              <a:t> </a:t>
            </a:r>
            <a:r>
              <a:rPr lang="de-DE" sz="3600" b="1" dirty="0">
                <a:latin typeface="Arial" panose="020B0604020202020204" pitchFamily="34" charset="0"/>
                <a:cs typeface="Arial" panose="020B0604020202020204" pitchFamily="34" charset="0"/>
              </a:rPr>
              <a:t>bis zum 30. September geboren,</a:t>
            </a:r>
          </a:p>
          <a:p>
            <a:pPr marL="0" indent="0">
              <a:buNone/>
            </a:pPr>
            <a:r>
              <a:rPr lang="de-DE" sz="36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muss es in der Sprengelschule </a:t>
            </a:r>
            <a:r>
              <a:rPr lang="de-DE" sz="3600" b="1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ange</a:t>
            </a:r>
            <a:r>
              <a:rPr lang="de-DE" sz="36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-meldet werden. </a:t>
            </a:r>
          </a:p>
          <a:p>
            <a:pPr marL="0" indent="0">
              <a:buNone/>
            </a:pPr>
            <a:endParaRPr lang="de-DE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zwischen Oktober und Dezember geboren,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können Sie wählen, ob Sie es anmelden möchten oder nicht  (Kann-Kind).</a:t>
            </a:r>
            <a:r>
              <a:rPr lang="de-DE" sz="2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       </a:t>
            </a:r>
          </a:p>
          <a:p>
            <a:pPr marL="0" indent="0">
              <a:buNone/>
            </a:pPr>
            <a:endParaRPr lang="de-DE" sz="1500" dirty="0">
              <a:solidFill>
                <a:schemeClr val="tx1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002" y="5460948"/>
            <a:ext cx="2257425" cy="1183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3994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978194"/>
            <a:ext cx="8596668" cy="1084521"/>
          </a:xfrm>
        </p:spPr>
        <p:txBody>
          <a:bodyPr>
            <a:normAutofit fontScale="90000"/>
          </a:bodyPr>
          <a:lstStyle/>
          <a:p>
            <a:r>
              <a:rPr lang="de-DE" sz="3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Bitte geben Sie diese Unterlagen in der Schule ab oder bringen Sie sie zur Einschreibung mit:</a:t>
            </a:r>
            <a:br>
              <a:rPr lang="de-DE" sz="3100" b="1" dirty="0">
                <a:solidFill>
                  <a:srgbClr val="E23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solidFill>
                  <a:srgbClr val="E23600"/>
                </a:solidFill>
                <a:latin typeface="Grundschrift" panose="00000500000000000000" pitchFamily="2" charset="0"/>
              </a:rPr>
            </a:br>
            <a:endParaRPr lang="de-DE" sz="3100" b="1" dirty="0">
              <a:solidFill>
                <a:srgbClr val="0070C0"/>
              </a:solidFill>
              <a:latin typeface="Grundschrift" panose="00000500000000000000" pitchFamily="2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82438" y="2417379"/>
            <a:ext cx="8596668" cy="364549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Kopie der 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Geburtsurkunde, evtl. Sorgerechtsnachweis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Kopie des 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Taufscheins 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(wenn das Kind getauft wurde)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Bestätigung der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 Schuleingangsuntersuchung oder 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Kopie der 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U9-Untersuchung 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(aus dem gelben Heft)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Kopie des 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Impfpasses (Masern)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Einwilligung in den Fachdialog und die Informationen für die GS 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(wird im Kindergarten erstellt) </a:t>
            </a:r>
          </a:p>
          <a:p>
            <a:pPr marL="0" indent="0">
              <a:lnSpc>
                <a:spcPct val="120000"/>
              </a:lnSpc>
              <a:buNone/>
            </a:pPr>
            <a:endParaRPr lang="de-DE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de-DE" sz="5600" b="1" dirty="0">
              <a:latin typeface="Grundschrift" panose="00000500000000000000" pitchFamily="2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de-DE" sz="7200" b="1" dirty="0">
              <a:solidFill>
                <a:srgbClr val="00B050"/>
              </a:solidFill>
              <a:latin typeface="Grundschrift" panose="00000500000000000000" pitchFamily="2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de-DE" sz="8000" b="1" dirty="0">
              <a:solidFill>
                <a:srgbClr val="00B050"/>
              </a:solidFill>
              <a:latin typeface="Grundschrift" panose="00000500000000000000" pitchFamily="2" charset="0"/>
            </a:endParaRPr>
          </a:p>
          <a:p>
            <a:endParaRPr lang="de-DE" dirty="0">
              <a:latin typeface="Grundschrif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1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0906" y="1573619"/>
            <a:ext cx="8596668" cy="1265273"/>
          </a:xfrm>
        </p:spPr>
        <p:txBody>
          <a:bodyPr>
            <a:noAutofit/>
          </a:bodyPr>
          <a:lstStyle/>
          <a:p>
            <a:r>
              <a:rPr lang="de-DE" b="1" dirty="0">
                <a:solidFill>
                  <a:srgbClr val="E23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Ihr Kind soll aber </a:t>
            </a:r>
            <a:r>
              <a:rPr lang="de-DE" b="1" u="sng" dirty="0">
                <a:solidFill>
                  <a:srgbClr val="E23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nicht</a:t>
            </a:r>
            <a:r>
              <a:rPr lang="de-DE" b="1" dirty="0">
                <a:solidFill>
                  <a:srgbClr val="E23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eingeschult werden…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3" y="3466214"/>
            <a:ext cx="9261797" cy="12652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Erfassung muss trotzdem stattfinden!</a:t>
            </a:r>
          </a:p>
          <a:p>
            <a:pPr>
              <a:lnSpc>
                <a:spcPct val="150000"/>
              </a:lnSpc>
            </a:pPr>
            <a:endParaRPr lang="de-DE" sz="24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7977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1009816"/>
            <a:ext cx="8596668" cy="747422"/>
          </a:xfrm>
        </p:spPr>
        <p:txBody>
          <a:bodyPr/>
          <a:lstStyle/>
          <a:p>
            <a:r>
              <a:rPr lang="de-DE" b="1" dirty="0">
                <a:solidFill>
                  <a:srgbClr val="E23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Ihr Kind soll </a:t>
            </a:r>
            <a:r>
              <a:rPr lang="de-DE" b="1" u="sng" dirty="0">
                <a:solidFill>
                  <a:srgbClr val="E23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nicht</a:t>
            </a:r>
            <a:r>
              <a:rPr lang="de-DE" b="1" dirty="0">
                <a:solidFill>
                  <a:srgbClr val="E23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eingeschult werden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3" y="1944211"/>
            <a:ext cx="8999327" cy="3542189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 Ihr Kind ein…. </a:t>
            </a:r>
          </a:p>
          <a:p>
            <a:pPr>
              <a:lnSpc>
                <a:spcPct val="150000"/>
              </a:lnSpc>
            </a:pPr>
            <a:r>
              <a:rPr lang="de-DE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Sommer-Kind / Korridor-Kind: </a:t>
            </a: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geboren im Juli, August oder September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Sie können selbst entscheiden, ob Ihr Kind in die Schule gehen soll oder nicht. Füllen Sie einfach das Formblatt (Einschulungskorridor - siehe Homepage) aus und geben es mit den anderen Unterlagen in der Schule ab.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Ihre Entscheidung muss bis zu den Osterferien gefallen sein. </a:t>
            </a:r>
            <a:endParaRPr lang="de-DE" sz="24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4626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1065474"/>
            <a:ext cx="8596668" cy="864925"/>
          </a:xfrm>
        </p:spPr>
        <p:txBody>
          <a:bodyPr/>
          <a:lstStyle/>
          <a:p>
            <a:r>
              <a:rPr lang="de-DE" b="1" dirty="0">
                <a:solidFill>
                  <a:srgbClr val="E23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Ihr Kind soll </a:t>
            </a:r>
            <a:r>
              <a:rPr lang="de-DE" b="1" u="sng" dirty="0">
                <a:solidFill>
                  <a:srgbClr val="E23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nicht</a:t>
            </a:r>
            <a:r>
              <a:rPr lang="de-DE" b="1" dirty="0">
                <a:solidFill>
                  <a:srgbClr val="E23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eingeschult werden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3" y="1995777"/>
            <a:ext cx="8794657" cy="379674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Zurückstellung:</a:t>
            </a:r>
            <a:r>
              <a:rPr lang="de-DE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geboren bis zum 30. Juni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Zusätzlich zu all den anderen Unterlagen müssen Sie folgende Schriftstücke abgeben: 			1. Formloser Antrag aller Erziehungsberechtigten			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		2. Attest  (Arzt) 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		3. Stellungnahme der KITA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Ein Gespräch mit der Schulleitung ist ebenfalls erforderlich.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Bitte vereinbaren Sie einen Termin über das Sekretariat (Tel. 74584500).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Entscheidung der Schulleitung 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- Bescheid ab Mitte Mai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6555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1616149"/>
            <a:ext cx="4010280" cy="860720"/>
          </a:xfrm>
        </p:spPr>
        <p:txBody>
          <a:bodyPr>
            <a:normAutofit/>
          </a:bodyPr>
          <a:lstStyle/>
          <a:p>
            <a:r>
              <a:rPr lang="de-DE" sz="3200" b="1" dirty="0">
                <a:solidFill>
                  <a:srgbClr val="C00000"/>
                </a:solidFill>
                <a:latin typeface="Grundschrift" panose="00000500000000000000" pitchFamily="2" charset="0"/>
              </a:rPr>
              <a:t>	</a:t>
            </a:r>
            <a:r>
              <a:rPr 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Bitte</a:t>
            </a:r>
            <a:r>
              <a:rPr lang="de-DE" sz="440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2476869"/>
            <a:ext cx="8596668" cy="29044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DE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Veränderungen (nach der Erfassung) immer in der Schule melden:</a:t>
            </a:r>
            <a:r>
              <a:rPr lang="de-DE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de-DE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z.B. familiärer Art, Änderung der Telefonnummer, Wegzug, usw.</a:t>
            </a:r>
          </a:p>
          <a:p>
            <a:pPr marL="0" indent="0">
              <a:buNone/>
            </a:pPr>
            <a:endParaRPr lang="de-DE" sz="2800" dirty="0">
              <a:solidFill>
                <a:schemeClr val="tx1"/>
              </a:solidFill>
              <a:latin typeface="Grundschrift" panose="00000500000000000000" pitchFamily="2" charset="0"/>
            </a:endParaRPr>
          </a:p>
          <a:p>
            <a:pPr marL="0" indent="0">
              <a:buNone/>
            </a:pPr>
            <a:endParaRPr lang="de-DE" sz="800" dirty="0">
              <a:solidFill>
                <a:schemeClr val="tx1"/>
              </a:solidFill>
              <a:latin typeface="Grundschrift" panose="00000500000000000000" pitchFamily="2" charset="0"/>
            </a:endParaRPr>
          </a:p>
          <a:p>
            <a:pPr marL="0" indent="0">
              <a:buNone/>
            </a:pPr>
            <a:endParaRPr lang="de-DE" sz="800" dirty="0">
              <a:latin typeface="Grundschrift" panose="00000500000000000000" pitchFamily="2" charset="0"/>
            </a:endParaRPr>
          </a:p>
          <a:p>
            <a:pPr marL="0" indent="0">
              <a:buNone/>
            </a:pPr>
            <a:endParaRPr lang="de-DE" sz="2800" dirty="0">
              <a:solidFill>
                <a:schemeClr val="accent5">
                  <a:lumMod val="75000"/>
                </a:schemeClr>
              </a:solidFill>
              <a:latin typeface="Grundschrift" panose="00000500000000000000" pitchFamily="2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lv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7330" y="313732"/>
            <a:ext cx="24860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899258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328</Words>
  <Application>Microsoft Office PowerPoint</Application>
  <PresentationFormat>Breitbild</PresentationFormat>
  <Paragraphs>45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5" baseType="lpstr">
      <vt:lpstr>Arial</vt:lpstr>
      <vt:lpstr>Calibri</vt:lpstr>
      <vt:lpstr>Comic Sans MS</vt:lpstr>
      <vt:lpstr>Grundschrift</vt:lpstr>
      <vt:lpstr>Trebuchet MS</vt:lpstr>
      <vt:lpstr>Wingdings</vt:lpstr>
      <vt:lpstr>Wingdings 3</vt:lpstr>
      <vt:lpstr>Facette</vt:lpstr>
      <vt:lpstr>    </vt:lpstr>
      <vt:lpstr> Ist Ihr Kind…</vt:lpstr>
      <vt:lpstr>Bitte geben Sie diese Unterlagen in der Schule ab oder bringen Sie sie zur Einschreibung mit:  </vt:lpstr>
      <vt:lpstr>Ihr Kind soll aber nicht eingeschult werden…</vt:lpstr>
      <vt:lpstr>Ihr Kind soll nicht eingeschult werden</vt:lpstr>
      <vt:lpstr>Ihr Kind soll nicht eingeschult werden</vt:lpstr>
      <vt:lpstr> Bitte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Elternabend zukünftige  1. Klassen  Schuljahr 2023/24</dc:title>
  <dc:creator>Iris Bergmann</dc:creator>
  <cp:lastModifiedBy>Nord Schule</cp:lastModifiedBy>
  <cp:revision>286</cp:revision>
  <dcterms:created xsi:type="dcterms:W3CDTF">2017-01-26T18:23:32Z</dcterms:created>
  <dcterms:modified xsi:type="dcterms:W3CDTF">2023-12-19T09:48:27Z</dcterms:modified>
</cp:coreProperties>
</file>